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89" d="100"/>
          <a:sy n="89" d="100"/>
        </p:scale>
        <p:origin x="120"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10.png>
</file>

<file path=ppt/media/image11.jpg>
</file>

<file path=ppt/media/image12.png>
</file>

<file path=ppt/media/image13.jpg>
</file>

<file path=ppt/media/image14.jpg>
</file>

<file path=ppt/media/image2.png>
</file>

<file path=ppt/media/image3.jp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A02A49-C2E4-421B-89E6-EEC2AB720EE2}"/>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a:extLst>
              <a:ext uri="{FF2B5EF4-FFF2-40B4-BE49-F238E27FC236}">
                <a16:creationId xmlns:a16="http://schemas.microsoft.com/office/drawing/2014/main" id="{567BA526-40A1-4CEF-BFCA-99C4CB25C7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8735C282-FC5A-4A4D-98B3-5502F534B8D6}"/>
              </a:ext>
            </a:extLst>
          </p:cNvPr>
          <p:cNvSpPr>
            <a:spLocks noGrp="1"/>
          </p:cNvSpPr>
          <p:nvPr>
            <p:ph type="dt" sz="half" idx="10"/>
          </p:nvPr>
        </p:nvSpPr>
        <p:spPr/>
        <p:txBody>
          <a:bodyPr/>
          <a:lstStyle/>
          <a:p>
            <a:fld id="{6D701BFC-2390-43EC-AD81-47D5EC3CDE1A}" type="datetimeFigureOut">
              <a:rPr kumimoji="1" lang="ja-JP" altLang="en-US" smtClean="0"/>
              <a:t>2017/10/21</a:t>
            </a:fld>
            <a:endParaRPr kumimoji="1" lang="ja-JP" altLang="en-US"/>
          </a:p>
        </p:txBody>
      </p:sp>
      <p:sp>
        <p:nvSpPr>
          <p:cNvPr id="5" name="フッター プレースホルダー 4">
            <a:extLst>
              <a:ext uri="{FF2B5EF4-FFF2-40B4-BE49-F238E27FC236}">
                <a16:creationId xmlns:a16="http://schemas.microsoft.com/office/drawing/2014/main" id="{89791C28-C23B-4890-9AF6-8AE4B5F8C20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BBCB564-CD7E-4BDC-AC99-4E0BB8B294FD}"/>
              </a:ext>
            </a:extLst>
          </p:cNvPr>
          <p:cNvSpPr>
            <a:spLocks noGrp="1"/>
          </p:cNvSpPr>
          <p:nvPr>
            <p:ph type="sldNum" sz="quarter" idx="12"/>
          </p:nvPr>
        </p:nvSpPr>
        <p:spPr/>
        <p:txBody>
          <a:body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2832220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5412F5-B138-4940-A4B6-9E2AA15B3614}"/>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12FA512C-FDA8-4F1D-89CB-3318D59384F5}"/>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F32AF1B-D381-47A5-B63B-DAB917C38D5D}"/>
              </a:ext>
            </a:extLst>
          </p:cNvPr>
          <p:cNvSpPr>
            <a:spLocks noGrp="1"/>
          </p:cNvSpPr>
          <p:nvPr>
            <p:ph type="dt" sz="half" idx="10"/>
          </p:nvPr>
        </p:nvSpPr>
        <p:spPr/>
        <p:txBody>
          <a:bodyPr/>
          <a:lstStyle/>
          <a:p>
            <a:fld id="{6D701BFC-2390-43EC-AD81-47D5EC3CDE1A}" type="datetimeFigureOut">
              <a:rPr kumimoji="1" lang="ja-JP" altLang="en-US" smtClean="0"/>
              <a:t>2017/10/21</a:t>
            </a:fld>
            <a:endParaRPr kumimoji="1" lang="ja-JP" altLang="en-US"/>
          </a:p>
        </p:txBody>
      </p:sp>
      <p:sp>
        <p:nvSpPr>
          <p:cNvPr id="5" name="フッター プレースホルダー 4">
            <a:extLst>
              <a:ext uri="{FF2B5EF4-FFF2-40B4-BE49-F238E27FC236}">
                <a16:creationId xmlns:a16="http://schemas.microsoft.com/office/drawing/2014/main" id="{9A9D8C35-84C3-4464-B657-CC6265FEB91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3BD087A-D93E-428F-A749-C8234132D8C2}"/>
              </a:ext>
            </a:extLst>
          </p:cNvPr>
          <p:cNvSpPr>
            <a:spLocks noGrp="1"/>
          </p:cNvSpPr>
          <p:nvPr>
            <p:ph type="sldNum" sz="quarter" idx="12"/>
          </p:nvPr>
        </p:nvSpPr>
        <p:spPr/>
        <p:txBody>
          <a:body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2727317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BE75D0F7-95EB-4E9F-B9A2-2C5E768D0D56}"/>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10E596FE-9033-4A1F-BFEF-7616ABF75C8A}"/>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6697D54-8955-40D7-BA36-02B067C6541E}"/>
              </a:ext>
            </a:extLst>
          </p:cNvPr>
          <p:cNvSpPr>
            <a:spLocks noGrp="1"/>
          </p:cNvSpPr>
          <p:nvPr>
            <p:ph type="dt" sz="half" idx="10"/>
          </p:nvPr>
        </p:nvSpPr>
        <p:spPr/>
        <p:txBody>
          <a:bodyPr/>
          <a:lstStyle/>
          <a:p>
            <a:fld id="{6D701BFC-2390-43EC-AD81-47D5EC3CDE1A}" type="datetimeFigureOut">
              <a:rPr kumimoji="1" lang="ja-JP" altLang="en-US" smtClean="0"/>
              <a:t>2017/10/21</a:t>
            </a:fld>
            <a:endParaRPr kumimoji="1" lang="ja-JP" altLang="en-US"/>
          </a:p>
        </p:txBody>
      </p:sp>
      <p:sp>
        <p:nvSpPr>
          <p:cNvPr id="5" name="フッター プレースホルダー 4">
            <a:extLst>
              <a:ext uri="{FF2B5EF4-FFF2-40B4-BE49-F238E27FC236}">
                <a16:creationId xmlns:a16="http://schemas.microsoft.com/office/drawing/2014/main" id="{0A38975C-DF79-4D6E-BA32-E894881AF8F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2017A9B-C5BF-4105-B13C-86B594A38AFE}"/>
              </a:ext>
            </a:extLst>
          </p:cNvPr>
          <p:cNvSpPr>
            <a:spLocks noGrp="1"/>
          </p:cNvSpPr>
          <p:nvPr>
            <p:ph type="sldNum" sz="quarter" idx="12"/>
          </p:nvPr>
        </p:nvSpPr>
        <p:spPr/>
        <p:txBody>
          <a:body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2648484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0FC02A-9475-4050-A2DA-6290F5605B97}"/>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B387605-093A-4BBB-80F3-0C6559280607}"/>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BA5BEAD-14E5-4676-94F5-E14A50AA8954}"/>
              </a:ext>
            </a:extLst>
          </p:cNvPr>
          <p:cNvSpPr>
            <a:spLocks noGrp="1"/>
          </p:cNvSpPr>
          <p:nvPr>
            <p:ph type="dt" sz="half" idx="10"/>
          </p:nvPr>
        </p:nvSpPr>
        <p:spPr/>
        <p:txBody>
          <a:bodyPr/>
          <a:lstStyle/>
          <a:p>
            <a:fld id="{6D701BFC-2390-43EC-AD81-47D5EC3CDE1A}" type="datetimeFigureOut">
              <a:rPr kumimoji="1" lang="ja-JP" altLang="en-US" smtClean="0"/>
              <a:t>2017/10/21</a:t>
            </a:fld>
            <a:endParaRPr kumimoji="1" lang="ja-JP" altLang="en-US"/>
          </a:p>
        </p:txBody>
      </p:sp>
      <p:sp>
        <p:nvSpPr>
          <p:cNvPr id="5" name="フッター プレースホルダー 4">
            <a:extLst>
              <a:ext uri="{FF2B5EF4-FFF2-40B4-BE49-F238E27FC236}">
                <a16:creationId xmlns:a16="http://schemas.microsoft.com/office/drawing/2014/main" id="{12F0E0B7-32AA-4D07-B3CE-3013C375F8A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AEC2C32-5139-49E0-959F-E3F1BE37B721}"/>
              </a:ext>
            </a:extLst>
          </p:cNvPr>
          <p:cNvSpPr>
            <a:spLocks noGrp="1"/>
          </p:cNvSpPr>
          <p:nvPr>
            <p:ph type="sldNum" sz="quarter" idx="12"/>
          </p:nvPr>
        </p:nvSpPr>
        <p:spPr/>
        <p:txBody>
          <a:body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17577877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7B9931-3045-40BC-98F6-F69FDC18C4A8}"/>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0C9F284-A171-4D91-A25F-AFC5C5C83F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A72C5A51-64FA-4316-9A28-08A7C5CBC3B8}"/>
              </a:ext>
            </a:extLst>
          </p:cNvPr>
          <p:cNvSpPr>
            <a:spLocks noGrp="1"/>
          </p:cNvSpPr>
          <p:nvPr>
            <p:ph type="dt" sz="half" idx="10"/>
          </p:nvPr>
        </p:nvSpPr>
        <p:spPr/>
        <p:txBody>
          <a:bodyPr/>
          <a:lstStyle/>
          <a:p>
            <a:fld id="{6D701BFC-2390-43EC-AD81-47D5EC3CDE1A}" type="datetimeFigureOut">
              <a:rPr kumimoji="1" lang="ja-JP" altLang="en-US" smtClean="0"/>
              <a:t>2017/10/21</a:t>
            </a:fld>
            <a:endParaRPr kumimoji="1" lang="ja-JP" altLang="en-US"/>
          </a:p>
        </p:txBody>
      </p:sp>
      <p:sp>
        <p:nvSpPr>
          <p:cNvPr id="5" name="フッター プレースホルダー 4">
            <a:extLst>
              <a:ext uri="{FF2B5EF4-FFF2-40B4-BE49-F238E27FC236}">
                <a16:creationId xmlns:a16="http://schemas.microsoft.com/office/drawing/2014/main" id="{60A28E26-96DC-481A-BE9C-52D2EDA20D7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5AA2A1F-5050-4AEB-9E56-426EBB39B708}"/>
              </a:ext>
            </a:extLst>
          </p:cNvPr>
          <p:cNvSpPr>
            <a:spLocks noGrp="1"/>
          </p:cNvSpPr>
          <p:nvPr>
            <p:ph type="sldNum" sz="quarter" idx="12"/>
          </p:nvPr>
        </p:nvSpPr>
        <p:spPr/>
        <p:txBody>
          <a:body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2812306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9B1170C-0A53-4DD0-8346-DF75A3FE121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55F62E3-D883-4547-B243-22B3183867C0}"/>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4BDE29C6-F793-4D9F-8AF5-ACF441C3118F}"/>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5E77F827-4D24-4E39-AF44-02D2A495D411}"/>
              </a:ext>
            </a:extLst>
          </p:cNvPr>
          <p:cNvSpPr>
            <a:spLocks noGrp="1"/>
          </p:cNvSpPr>
          <p:nvPr>
            <p:ph type="dt" sz="half" idx="10"/>
          </p:nvPr>
        </p:nvSpPr>
        <p:spPr/>
        <p:txBody>
          <a:bodyPr/>
          <a:lstStyle/>
          <a:p>
            <a:fld id="{6D701BFC-2390-43EC-AD81-47D5EC3CDE1A}" type="datetimeFigureOut">
              <a:rPr kumimoji="1" lang="ja-JP" altLang="en-US" smtClean="0"/>
              <a:t>2017/10/21</a:t>
            </a:fld>
            <a:endParaRPr kumimoji="1" lang="ja-JP" altLang="en-US"/>
          </a:p>
        </p:txBody>
      </p:sp>
      <p:sp>
        <p:nvSpPr>
          <p:cNvPr id="6" name="フッター プレースホルダー 5">
            <a:extLst>
              <a:ext uri="{FF2B5EF4-FFF2-40B4-BE49-F238E27FC236}">
                <a16:creationId xmlns:a16="http://schemas.microsoft.com/office/drawing/2014/main" id="{38568CFE-9339-4663-AB48-22F1C773AD6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F826F50-8693-4B31-927F-C6B69AB2AEF9}"/>
              </a:ext>
            </a:extLst>
          </p:cNvPr>
          <p:cNvSpPr>
            <a:spLocks noGrp="1"/>
          </p:cNvSpPr>
          <p:nvPr>
            <p:ph type="sldNum" sz="quarter" idx="12"/>
          </p:nvPr>
        </p:nvSpPr>
        <p:spPr/>
        <p:txBody>
          <a:body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38530920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7B05B3-06A3-4C1B-9031-5F4C177A8ED2}"/>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68EFCCF-4442-4E8B-8159-8FFA942DEC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2A36F6C8-2EE1-4455-A10B-FCF37363621F}"/>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CB1FB4CC-4C05-4715-9C93-175EE16755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57CB665B-7943-4909-AFDF-0237782C6F35}"/>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910EA6F8-1055-438D-B9A4-B2FB8A56FD1E}"/>
              </a:ext>
            </a:extLst>
          </p:cNvPr>
          <p:cNvSpPr>
            <a:spLocks noGrp="1"/>
          </p:cNvSpPr>
          <p:nvPr>
            <p:ph type="dt" sz="half" idx="10"/>
          </p:nvPr>
        </p:nvSpPr>
        <p:spPr/>
        <p:txBody>
          <a:bodyPr/>
          <a:lstStyle/>
          <a:p>
            <a:fld id="{6D701BFC-2390-43EC-AD81-47D5EC3CDE1A}" type="datetimeFigureOut">
              <a:rPr kumimoji="1" lang="ja-JP" altLang="en-US" smtClean="0"/>
              <a:t>2017/10/21</a:t>
            </a:fld>
            <a:endParaRPr kumimoji="1" lang="ja-JP" altLang="en-US"/>
          </a:p>
        </p:txBody>
      </p:sp>
      <p:sp>
        <p:nvSpPr>
          <p:cNvPr id="8" name="フッター プレースホルダー 7">
            <a:extLst>
              <a:ext uri="{FF2B5EF4-FFF2-40B4-BE49-F238E27FC236}">
                <a16:creationId xmlns:a16="http://schemas.microsoft.com/office/drawing/2014/main" id="{381F854F-2A89-4E09-B5C0-96714B24153B}"/>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4E563F0-CED8-4AFE-9FD7-A4EB8FE75D0D}"/>
              </a:ext>
            </a:extLst>
          </p:cNvPr>
          <p:cNvSpPr>
            <a:spLocks noGrp="1"/>
          </p:cNvSpPr>
          <p:nvPr>
            <p:ph type="sldNum" sz="quarter" idx="12"/>
          </p:nvPr>
        </p:nvSpPr>
        <p:spPr/>
        <p:txBody>
          <a:body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4087085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E69F07-CBDE-487A-AB2F-B33EFF651175}"/>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35810BC4-B946-4441-A366-2B78531BF96C}"/>
              </a:ext>
            </a:extLst>
          </p:cNvPr>
          <p:cNvSpPr>
            <a:spLocks noGrp="1"/>
          </p:cNvSpPr>
          <p:nvPr>
            <p:ph type="dt" sz="half" idx="10"/>
          </p:nvPr>
        </p:nvSpPr>
        <p:spPr/>
        <p:txBody>
          <a:bodyPr/>
          <a:lstStyle/>
          <a:p>
            <a:fld id="{6D701BFC-2390-43EC-AD81-47D5EC3CDE1A}" type="datetimeFigureOut">
              <a:rPr kumimoji="1" lang="ja-JP" altLang="en-US" smtClean="0"/>
              <a:t>2017/10/21</a:t>
            </a:fld>
            <a:endParaRPr kumimoji="1" lang="ja-JP" altLang="en-US"/>
          </a:p>
        </p:txBody>
      </p:sp>
      <p:sp>
        <p:nvSpPr>
          <p:cNvPr id="4" name="フッター プレースホルダー 3">
            <a:extLst>
              <a:ext uri="{FF2B5EF4-FFF2-40B4-BE49-F238E27FC236}">
                <a16:creationId xmlns:a16="http://schemas.microsoft.com/office/drawing/2014/main" id="{E7B40AEA-761E-49C9-AEFF-1A883725888B}"/>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E1093FC8-939E-41CA-9FB5-BD5491FF7EAD}"/>
              </a:ext>
            </a:extLst>
          </p:cNvPr>
          <p:cNvSpPr>
            <a:spLocks noGrp="1"/>
          </p:cNvSpPr>
          <p:nvPr>
            <p:ph type="sldNum" sz="quarter" idx="12"/>
          </p:nvPr>
        </p:nvSpPr>
        <p:spPr/>
        <p:txBody>
          <a:body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3319119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B85F9A47-7393-4A9C-856B-E0E931F0AF8A}"/>
              </a:ext>
            </a:extLst>
          </p:cNvPr>
          <p:cNvSpPr>
            <a:spLocks noGrp="1"/>
          </p:cNvSpPr>
          <p:nvPr>
            <p:ph type="dt" sz="half" idx="10"/>
          </p:nvPr>
        </p:nvSpPr>
        <p:spPr/>
        <p:txBody>
          <a:bodyPr/>
          <a:lstStyle/>
          <a:p>
            <a:fld id="{6D701BFC-2390-43EC-AD81-47D5EC3CDE1A}" type="datetimeFigureOut">
              <a:rPr kumimoji="1" lang="ja-JP" altLang="en-US" smtClean="0"/>
              <a:t>2017/10/21</a:t>
            </a:fld>
            <a:endParaRPr kumimoji="1" lang="ja-JP" altLang="en-US"/>
          </a:p>
        </p:txBody>
      </p:sp>
      <p:sp>
        <p:nvSpPr>
          <p:cNvPr id="3" name="フッター プレースホルダー 2">
            <a:extLst>
              <a:ext uri="{FF2B5EF4-FFF2-40B4-BE49-F238E27FC236}">
                <a16:creationId xmlns:a16="http://schemas.microsoft.com/office/drawing/2014/main" id="{7F62F1E3-9B4E-4890-AEC2-4B793CCFD09C}"/>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A0E54E95-793C-41B6-98FA-E6D7D2AF394F}"/>
              </a:ext>
            </a:extLst>
          </p:cNvPr>
          <p:cNvSpPr>
            <a:spLocks noGrp="1"/>
          </p:cNvSpPr>
          <p:nvPr>
            <p:ph type="sldNum" sz="quarter" idx="12"/>
          </p:nvPr>
        </p:nvSpPr>
        <p:spPr/>
        <p:txBody>
          <a:body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3977834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B0DC30-B0BF-41DF-B753-B984F729B61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516FFDD-0D5E-418B-B4BE-D5ED59982A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205D23F1-CA56-44BB-9259-7A744B24B4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D3F63C7-2830-45C5-BE53-1244A238A9E7}"/>
              </a:ext>
            </a:extLst>
          </p:cNvPr>
          <p:cNvSpPr>
            <a:spLocks noGrp="1"/>
          </p:cNvSpPr>
          <p:nvPr>
            <p:ph type="dt" sz="half" idx="10"/>
          </p:nvPr>
        </p:nvSpPr>
        <p:spPr/>
        <p:txBody>
          <a:bodyPr/>
          <a:lstStyle/>
          <a:p>
            <a:fld id="{6D701BFC-2390-43EC-AD81-47D5EC3CDE1A}" type="datetimeFigureOut">
              <a:rPr kumimoji="1" lang="ja-JP" altLang="en-US" smtClean="0"/>
              <a:t>2017/10/21</a:t>
            </a:fld>
            <a:endParaRPr kumimoji="1" lang="ja-JP" altLang="en-US"/>
          </a:p>
        </p:txBody>
      </p:sp>
      <p:sp>
        <p:nvSpPr>
          <p:cNvPr id="6" name="フッター プレースホルダー 5">
            <a:extLst>
              <a:ext uri="{FF2B5EF4-FFF2-40B4-BE49-F238E27FC236}">
                <a16:creationId xmlns:a16="http://schemas.microsoft.com/office/drawing/2014/main" id="{E086F199-939E-4D89-ADC6-00E20D9DBCF8}"/>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F8E56EB-AAAA-4965-9289-F1A53E50DF15}"/>
              </a:ext>
            </a:extLst>
          </p:cNvPr>
          <p:cNvSpPr>
            <a:spLocks noGrp="1"/>
          </p:cNvSpPr>
          <p:nvPr>
            <p:ph type="sldNum" sz="quarter" idx="12"/>
          </p:nvPr>
        </p:nvSpPr>
        <p:spPr/>
        <p:txBody>
          <a:body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2327423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055C53-4D46-4CF9-AE91-194C4D69260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9F4112E5-8ECC-4423-B197-2E15B689B7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5437252D-6192-4EF9-9BFA-B1525C1ACE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458647B5-6543-4A51-9FDE-7C63C83CC30A}"/>
              </a:ext>
            </a:extLst>
          </p:cNvPr>
          <p:cNvSpPr>
            <a:spLocks noGrp="1"/>
          </p:cNvSpPr>
          <p:nvPr>
            <p:ph type="dt" sz="half" idx="10"/>
          </p:nvPr>
        </p:nvSpPr>
        <p:spPr/>
        <p:txBody>
          <a:bodyPr/>
          <a:lstStyle/>
          <a:p>
            <a:fld id="{6D701BFC-2390-43EC-AD81-47D5EC3CDE1A}" type="datetimeFigureOut">
              <a:rPr kumimoji="1" lang="ja-JP" altLang="en-US" smtClean="0"/>
              <a:t>2017/10/21</a:t>
            </a:fld>
            <a:endParaRPr kumimoji="1" lang="ja-JP" altLang="en-US"/>
          </a:p>
        </p:txBody>
      </p:sp>
      <p:sp>
        <p:nvSpPr>
          <p:cNvPr id="6" name="フッター プレースホルダー 5">
            <a:extLst>
              <a:ext uri="{FF2B5EF4-FFF2-40B4-BE49-F238E27FC236}">
                <a16:creationId xmlns:a16="http://schemas.microsoft.com/office/drawing/2014/main" id="{7702491C-B997-431D-945E-D8FFBB38739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9A26AE8-35CE-404C-9072-DF5C82D779B5}"/>
              </a:ext>
            </a:extLst>
          </p:cNvPr>
          <p:cNvSpPr>
            <a:spLocks noGrp="1"/>
          </p:cNvSpPr>
          <p:nvPr>
            <p:ph type="sldNum" sz="quarter" idx="12"/>
          </p:nvPr>
        </p:nvSpPr>
        <p:spPr/>
        <p:txBody>
          <a:body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1293968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0000"/>
            <a:lum/>
          </a:blip>
          <a:srcRect/>
          <a:stretch>
            <a:fillRect t="-14000" b="-14000"/>
          </a:stretch>
        </a:blipFill>
        <a:effectLst/>
      </p:bgPr>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7F192980-B640-4162-9503-97DA934261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901AF8D-558B-4BBF-AB1F-299EBCB2EC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38AAC61-2197-4356-B726-49C1099A68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701BFC-2390-43EC-AD81-47D5EC3CDE1A}" type="datetimeFigureOut">
              <a:rPr kumimoji="1" lang="ja-JP" altLang="en-US" smtClean="0"/>
              <a:t>2017/10/21</a:t>
            </a:fld>
            <a:endParaRPr kumimoji="1" lang="ja-JP" altLang="en-US"/>
          </a:p>
        </p:txBody>
      </p:sp>
      <p:sp>
        <p:nvSpPr>
          <p:cNvPr id="5" name="フッター プレースホルダー 4">
            <a:extLst>
              <a:ext uri="{FF2B5EF4-FFF2-40B4-BE49-F238E27FC236}">
                <a16:creationId xmlns:a16="http://schemas.microsoft.com/office/drawing/2014/main" id="{1253F8AE-662A-474D-A343-7688B801D3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8DD5089A-DACE-44E3-8FC2-38E3C44A5E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436EC2-48E3-40B9-AA32-02482F830CA9}" type="slidenum">
              <a:rPr kumimoji="1" lang="ja-JP" altLang="en-US" smtClean="0"/>
              <a:t>‹#›</a:t>
            </a:fld>
            <a:endParaRPr kumimoji="1" lang="ja-JP" altLang="en-US"/>
          </a:p>
        </p:txBody>
      </p:sp>
    </p:spTree>
    <p:extLst>
      <p:ext uri="{BB962C8B-B14F-4D97-AF65-F5344CB8AC3E}">
        <p14:creationId xmlns:p14="http://schemas.microsoft.com/office/powerpoint/2010/main" val="15527476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8.jpg"/><Relationship Id="rId1" Type="http://schemas.openxmlformats.org/officeDocument/2006/relationships/slideLayout" Target="../slideLayouts/slideLayout2.xml"/><Relationship Id="rId6" Type="http://schemas.openxmlformats.org/officeDocument/2006/relationships/image" Target="../media/image11.jp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000" b="-14000"/>
          </a:stretch>
        </a:blipFill>
        <a:effectLst/>
      </p:bgPr>
    </p:bg>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AA7F58B-BB87-42F2-A730-CD7B94CAA61E}"/>
              </a:ext>
            </a:extLst>
          </p:cNvPr>
          <p:cNvSpPr/>
          <p:nvPr/>
        </p:nvSpPr>
        <p:spPr>
          <a:xfrm>
            <a:off x="377371" y="325320"/>
            <a:ext cx="11471729" cy="885373"/>
          </a:xfrm>
          <a:prstGeom prst="rect">
            <a:avLst/>
          </a:prstGeom>
          <a:gradFill flip="none" rotWithShape="1">
            <a:gsLst>
              <a:gs pos="0">
                <a:schemeClr val="accent1">
                  <a:lumMod val="5000"/>
                  <a:lumOff val="95000"/>
                  <a:alpha val="80000"/>
                </a:schemeClr>
              </a:gs>
              <a:gs pos="100000">
                <a:schemeClr val="bg1">
                  <a:alpha val="5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45F1B5DA-5F09-4C03-AF31-34A574A07674}"/>
              </a:ext>
            </a:extLst>
          </p:cNvPr>
          <p:cNvSpPr>
            <a:spLocks noGrp="1"/>
          </p:cNvSpPr>
          <p:nvPr>
            <p:ph type="ctrTitle"/>
          </p:nvPr>
        </p:nvSpPr>
        <p:spPr>
          <a:xfrm>
            <a:off x="438148" y="423916"/>
            <a:ext cx="8705852" cy="688180"/>
          </a:xfrm>
        </p:spPr>
        <p:txBody>
          <a:bodyPr>
            <a:normAutofit/>
          </a:bodyPr>
          <a:lstStyle/>
          <a:p>
            <a:pPr algn="l"/>
            <a:r>
              <a:rPr kumimoji="1" lang="en-US" altLang="ja-JP" sz="4000" b="1" dirty="0">
                <a:latin typeface="HGP創英角ｺﾞｼｯｸUB" panose="020B0900000000000000" pitchFamily="50" charset="-128"/>
                <a:ea typeface="HGP創英角ｺﾞｼｯｸUB" panose="020B0900000000000000" pitchFamily="50" charset="-128"/>
              </a:rPr>
              <a:t>Duel Challenge Combat </a:t>
            </a:r>
            <a:r>
              <a:rPr kumimoji="1" lang="ja-JP" altLang="en-US" sz="4000" b="1" dirty="0">
                <a:latin typeface="HGP創英角ｺﾞｼｯｸUB" panose="020B0900000000000000" pitchFamily="50" charset="-128"/>
                <a:ea typeface="HGP創英角ｺﾞｼｯｸUB" panose="020B0900000000000000" pitchFamily="50" charset="-128"/>
              </a:rPr>
              <a:t>企画概要書</a:t>
            </a:r>
          </a:p>
        </p:txBody>
      </p:sp>
      <p:sp>
        <p:nvSpPr>
          <p:cNvPr id="7" name="テキスト ボックス 6">
            <a:extLst>
              <a:ext uri="{FF2B5EF4-FFF2-40B4-BE49-F238E27FC236}">
                <a16:creationId xmlns:a16="http://schemas.microsoft.com/office/drawing/2014/main" id="{20737A13-2603-4AEF-84CB-042ABC358FBF}"/>
              </a:ext>
            </a:extLst>
          </p:cNvPr>
          <p:cNvSpPr txBox="1"/>
          <p:nvPr/>
        </p:nvSpPr>
        <p:spPr>
          <a:xfrm>
            <a:off x="9445878" y="465765"/>
            <a:ext cx="2403222" cy="646331"/>
          </a:xfrm>
          <a:prstGeom prst="rect">
            <a:avLst/>
          </a:prstGeom>
          <a:noFill/>
        </p:spPr>
        <p:txBody>
          <a:bodyPr wrap="none" rtlCol="0">
            <a:spAutoFit/>
          </a:bodyPr>
          <a:lstStyle/>
          <a:p>
            <a:r>
              <a:rPr kumimoji="1" lang="ja-JP" altLang="en-US" b="1" dirty="0"/>
              <a:t>作成者：森本　雅貴</a:t>
            </a:r>
            <a:endParaRPr kumimoji="1" lang="en-US" altLang="ja-JP" b="1" dirty="0"/>
          </a:p>
          <a:p>
            <a:r>
              <a:rPr kumimoji="1" lang="ja-JP" altLang="en-US" b="1" dirty="0"/>
              <a:t>更新日：</a:t>
            </a:r>
            <a:r>
              <a:rPr kumimoji="1" lang="en-US" altLang="ja-JP" b="1" dirty="0"/>
              <a:t>2017/10/18</a:t>
            </a:r>
            <a:endParaRPr kumimoji="1" lang="ja-JP" altLang="en-US" b="1" dirty="0"/>
          </a:p>
        </p:txBody>
      </p:sp>
    </p:spTree>
    <p:extLst>
      <p:ext uri="{BB962C8B-B14F-4D97-AF65-F5344CB8AC3E}">
        <p14:creationId xmlns:p14="http://schemas.microsoft.com/office/powerpoint/2010/main" val="2473165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64619864-5FBB-4BCA-940F-2816F5D9DAA0}"/>
              </a:ext>
            </a:extLst>
          </p:cNvPr>
          <p:cNvSpPr/>
          <p:nvPr/>
        </p:nvSpPr>
        <p:spPr>
          <a:xfrm>
            <a:off x="0" y="0"/>
            <a:ext cx="12192000" cy="5334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kumimoji="1" lang="ja-JP" altLang="en-US" sz="2400" b="1" dirty="0"/>
              <a:t>ゲーム概要</a:t>
            </a:r>
          </a:p>
        </p:txBody>
      </p:sp>
      <p:sp>
        <p:nvSpPr>
          <p:cNvPr id="7" name="四角形: 角を丸くする 6">
            <a:extLst>
              <a:ext uri="{FF2B5EF4-FFF2-40B4-BE49-F238E27FC236}">
                <a16:creationId xmlns:a16="http://schemas.microsoft.com/office/drawing/2014/main" id="{349CABF3-DF91-4646-A936-9C8C51209423}"/>
              </a:ext>
            </a:extLst>
          </p:cNvPr>
          <p:cNvSpPr/>
          <p:nvPr/>
        </p:nvSpPr>
        <p:spPr>
          <a:xfrm>
            <a:off x="362858" y="943429"/>
            <a:ext cx="11190514" cy="5602514"/>
          </a:xfrm>
          <a:prstGeom prst="roundRect">
            <a:avLst>
              <a:gd name="adj" fmla="val 11157"/>
            </a:avLst>
          </a:prstGeom>
          <a:solidFill>
            <a:schemeClr val="tx2">
              <a:lumMod val="40000"/>
              <a:lumOff val="60000"/>
            </a:schemeClr>
          </a:solidFill>
          <a:effectLst>
            <a:outerShdw blurRad="50800" dist="76200" dir="3600000" sx="101000" sy="101000" algn="tl" rotWithShape="0">
              <a:prstClr val="black">
                <a:alpha val="45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ja-JP" altLang="en-US" dirty="0"/>
          </a:p>
          <a:p>
            <a:pPr algn="ctr"/>
            <a:endParaRPr kumimoji="1" lang="ja-JP" altLang="en-US" dirty="0"/>
          </a:p>
        </p:txBody>
      </p:sp>
      <p:sp>
        <p:nvSpPr>
          <p:cNvPr id="8" name="テキスト ボックス 7">
            <a:extLst>
              <a:ext uri="{FF2B5EF4-FFF2-40B4-BE49-F238E27FC236}">
                <a16:creationId xmlns:a16="http://schemas.microsoft.com/office/drawing/2014/main" id="{BC00555A-3815-4D98-B957-48C5C5B6DFAC}"/>
              </a:ext>
            </a:extLst>
          </p:cNvPr>
          <p:cNvSpPr txBox="1"/>
          <p:nvPr/>
        </p:nvSpPr>
        <p:spPr>
          <a:xfrm>
            <a:off x="609600" y="1113196"/>
            <a:ext cx="6859570" cy="5262979"/>
          </a:xfrm>
          <a:prstGeom prst="rect">
            <a:avLst/>
          </a:prstGeom>
          <a:noFill/>
        </p:spPr>
        <p:txBody>
          <a:bodyPr wrap="none" rtlCol="0">
            <a:spAutoFit/>
          </a:bodyPr>
          <a:lstStyle/>
          <a:p>
            <a:r>
              <a:rPr lang="en-US" altLang="ja-JP" sz="2400" b="1" dirty="0"/>
              <a:t>【</a:t>
            </a:r>
            <a:r>
              <a:rPr lang="ja-JP" altLang="en-US" sz="2400" b="1" dirty="0"/>
              <a:t> ▶ジャンル</a:t>
            </a:r>
            <a:r>
              <a:rPr lang="en-US" altLang="ja-JP" sz="2400" b="1" dirty="0"/>
              <a:t>】</a:t>
            </a:r>
          </a:p>
          <a:p>
            <a:r>
              <a:rPr lang="en-US" altLang="ja-JP" sz="2400" dirty="0"/>
              <a:t>	―</a:t>
            </a:r>
            <a:r>
              <a:rPr lang="ja-JP" altLang="en-US" sz="2400" dirty="0"/>
              <a:t>決闘型アクション</a:t>
            </a:r>
            <a:endParaRPr lang="en-US" altLang="ja-JP" sz="2400" dirty="0"/>
          </a:p>
          <a:p>
            <a:endParaRPr lang="en-US" altLang="ja-JP" sz="2400" dirty="0"/>
          </a:p>
          <a:p>
            <a:r>
              <a:rPr lang="en-US" altLang="ja-JP" sz="2400" b="1" dirty="0"/>
              <a:t>【</a:t>
            </a:r>
            <a:r>
              <a:rPr lang="ja-JP" altLang="en-US" sz="2400" b="1" dirty="0"/>
              <a:t> ▶プラットフォーム</a:t>
            </a:r>
            <a:r>
              <a:rPr lang="en-US" altLang="ja-JP" sz="2400" b="1" dirty="0"/>
              <a:t>】</a:t>
            </a:r>
          </a:p>
          <a:p>
            <a:r>
              <a:rPr lang="en-US" altLang="ja-JP" sz="2400" dirty="0"/>
              <a:t>	</a:t>
            </a:r>
            <a:r>
              <a:rPr lang="ja-JP" altLang="en-US" sz="2400" dirty="0"/>
              <a:t> </a:t>
            </a:r>
            <a:r>
              <a:rPr lang="en-US" altLang="ja-JP" sz="2400" dirty="0"/>
              <a:t>―</a:t>
            </a:r>
            <a:r>
              <a:rPr lang="ja-JP" altLang="en-US" sz="2400" dirty="0"/>
              <a:t> </a:t>
            </a:r>
            <a:r>
              <a:rPr lang="en-US" altLang="ja-JP" sz="2400" dirty="0"/>
              <a:t>PC</a:t>
            </a:r>
            <a:r>
              <a:rPr lang="ja-JP" altLang="en-US" sz="2400" dirty="0" err="1"/>
              <a:t>、</a:t>
            </a:r>
            <a:r>
              <a:rPr lang="en-US" altLang="ja-JP" sz="2400" dirty="0"/>
              <a:t>IOS</a:t>
            </a:r>
            <a:r>
              <a:rPr lang="ja-JP" altLang="en-US" sz="2400" dirty="0" err="1"/>
              <a:t>、</a:t>
            </a:r>
            <a:r>
              <a:rPr lang="en-US" altLang="ja-JP" sz="2400" dirty="0"/>
              <a:t>Android</a:t>
            </a:r>
          </a:p>
          <a:p>
            <a:endParaRPr lang="en-US" altLang="ja-JP" sz="2400" dirty="0"/>
          </a:p>
          <a:p>
            <a:r>
              <a:rPr lang="en-US" altLang="ja-JP" sz="2400" b="1" dirty="0"/>
              <a:t>【</a:t>
            </a:r>
            <a:r>
              <a:rPr lang="ja-JP" altLang="en-US" sz="2400" b="1" dirty="0"/>
              <a:t> ▶課金モデル</a:t>
            </a:r>
            <a:r>
              <a:rPr lang="en-US" altLang="ja-JP" sz="2400" b="1" dirty="0"/>
              <a:t>】</a:t>
            </a:r>
          </a:p>
          <a:p>
            <a:r>
              <a:rPr lang="en-US" altLang="ja-JP" sz="2400" dirty="0"/>
              <a:t>	</a:t>
            </a:r>
            <a:r>
              <a:rPr lang="ja-JP" altLang="en-US" sz="2400" dirty="0"/>
              <a:t> </a:t>
            </a:r>
            <a:r>
              <a:rPr lang="en-US" altLang="ja-JP" sz="2400" dirty="0"/>
              <a:t>―</a:t>
            </a:r>
            <a:r>
              <a:rPr lang="ja-JP" altLang="en-US" sz="2400" dirty="0"/>
              <a:t>有料アプリ配信</a:t>
            </a:r>
            <a:endParaRPr lang="en-US" altLang="ja-JP" sz="2400" dirty="0"/>
          </a:p>
          <a:p>
            <a:endParaRPr lang="en-US" altLang="ja-JP" sz="2400" dirty="0"/>
          </a:p>
          <a:p>
            <a:r>
              <a:rPr lang="en-US" altLang="ja-JP" sz="2400" b="1" dirty="0"/>
              <a:t>【</a:t>
            </a:r>
            <a:r>
              <a:rPr lang="ja-JP" altLang="en-US" sz="2400" b="1" dirty="0"/>
              <a:t> ▶実装完了時期</a:t>
            </a:r>
            <a:r>
              <a:rPr lang="en-US" altLang="ja-JP" sz="2400" b="1" dirty="0"/>
              <a:t>】</a:t>
            </a:r>
          </a:p>
          <a:p>
            <a:r>
              <a:rPr lang="en-US" altLang="ja-JP" sz="2400" dirty="0"/>
              <a:t>	</a:t>
            </a:r>
            <a:r>
              <a:rPr lang="ja-JP" altLang="en-US" sz="2400" dirty="0"/>
              <a:t> </a:t>
            </a:r>
            <a:r>
              <a:rPr lang="en-US" altLang="ja-JP" sz="2400" dirty="0"/>
              <a:t>―</a:t>
            </a:r>
            <a:r>
              <a:rPr lang="ja-JP" altLang="en-US" sz="2400" dirty="0"/>
              <a:t> </a:t>
            </a:r>
            <a:r>
              <a:rPr lang="en-US" altLang="ja-JP" sz="2400" dirty="0"/>
              <a:t>2018</a:t>
            </a:r>
            <a:r>
              <a:rPr lang="ja-JP" altLang="en-US" sz="2400" dirty="0"/>
              <a:t>年</a:t>
            </a:r>
            <a:r>
              <a:rPr lang="en-US" altLang="ja-JP" sz="2400" dirty="0"/>
              <a:t>6</a:t>
            </a:r>
            <a:r>
              <a:rPr lang="ja-JP" altLang="en-US" sz="2400" dirty="0"/>
              <a:t>月頃</a:t>
            </a:r>
            <a:endParaRPr lang="en-US" altLang="ja-JP" sz="2400" dirty="0"/>
          </a:p>
          <a:p>
            <a:endParaRPr lang="en-US" altLang="ja-JP" sz="2400" dirty="0"/>
          </a:p>
          <a:p>
            <a:r>
              <a:rPr lang="en-US" altLang="ja-JP" sz="2400" b="1" dirty="0"/>
              <a:t>【</a:t>
            </a:r>
            <a:r>
              <a:rPr lang="ja-JP" altLang="en-US" sz="2400" b="1" dirty="0"/>
              <a:t>▶ゲームボリューム</a:t>
            </a:r>
            <a:r>
              <a:rPr lang="en-US" altLang="ja-JP" sz="2400" b="1" dirty="0"/>
              <a:t>】</a:t>
            </a:r>
          </a:p>
          <a:p>
            <a:r>
              <a:rPr lang="en-US" altLang="ja-JP" sz="2400" dirty="0"/>
              <a:t>	</a:t>
            </a:r>
            <a:r>
              <a:rPr lang="ja-JP" altLang="en-US" sz="2400" dirty="0"/>
              <a:t> </a:t>
            </a:r>
            <a:r>
              <a:rPr lang="en-US" altLang="ja-JP" sz="2400" dirty="0"/>
              <a:t>―</a:t>
            </a:r>
            <a:r>
              <a:rPr lang="ja-JP" altLang="en-US" sz="2400" dirty="0"/>
              <a:t> ５時間程度（全</a:t>
            </a:r>
            <a:r>
              <a:rPr lang="en-US" altLang="ja-JP" sz="2400" dirty="0"/>
              <a:t>30</a:t>
            </a:r>
            <a:r>
              <a:rPr lang="ja-JP" altLang="en-US" sz="2400" dirty="0"/>
              <a:t>体以上の敵キャラ）</a:t>
            </a:r>
            <a:endParaRPr lang="en-US" altLang="ja-JP" sz="2400" dirty="0"/>
          </a:p>
        </p:txBody>
      </p:sp>
      <p:pic>
        <p:nvPicPr>
          <p:cNvPr id="10" name="図 9">
            <a:extLst>
              <a:ext uri="{FF2B5EF4-FFF2-40B4-BE49-F238E27FC236}">
                <a16:creationId xmlns:a16="http://schemas.microsoft.com/office/drawing/2014/main" id="{BA1A7EB9-ACDE-4D53-880D-5E2788BE5D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9431" y="1727199"/>
            <a:ext cx="4417597" cy="320652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754207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64619864-5FBB-4BCA-940F-2816F5D9DAA0}"/>
              </a:ext>
            </a:extLst>
          </p:cNvPr>
          <p:cNvSpPr/>
          <p:nvPr/>
        </p:nvSpPr>
        <p:spPr>
          <a:xfrm>
            <a:off x="0" y="0"/>
            <a:ext cx="12192000" cy="5334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ja-JP" altLang="en-US" sz="2400" b="1" dirty="0"/>
              <a:t>決闘型アクション</a:t>
            </a:r>
            <a:r>
              <a:rPr lang="en-US" altLang="ja-JP" sz="2400" b="1" dirty="0"/>
              <a:t>《</a:t>
            </a:r>
            <a:r>
              <a:rPr lang="ja-JP" altLang="en-US" sz="2400" b="1" dirty="0"/>
              <a:t>デュエル・チャレンジング・コンバット</a:t>
            </a:r>
            <a:r>
              <a:rPr lang="en-US" altLang="ja-JP" sz="2400" b="1" dirty="0"/>
              <a:t>》</a:t>
            </a:r>
            <a:r>
              <a:rPr lang="ja-JP" altLang="en-US" sz="2400" b="1" dirty="0"/>
              <a:t>とは？</a:t>
            </a:r>
            <a:endParaRPr kumimoji="1" lang="ja-JP" altLang="en-US" sz="2400" b="1" dirty="0"/>
          </a:p>
        </p:txBody>
      </p:sp>
      <p:pic>
        <p:nvPicPr>
          <p:cNvPr id="16" name="図 15">
            <a:extLst>
              <a:ext uri="{FF2B5EF4-FFF2-40B4-BE49-F238E27FC236}">
                <a16:creationId xmlns:a16="http://schemas.microsoft.com/office/drawing/2014/main" id="{81D27B78-8E78-4958-A820-66F6E9716E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519" y="1407885"/>
            <a:ext cx="6430282" cy="4369488"/>
          </a:xfrm>
          <a:prstGeom prst="rect">
            <a:avLst/>
          </a:prstGeom>
        </p:spPr>
      </p:pic>
      <p:sp>
        <p:nvSpPr>
          <p:cNvPr id="19" name="四角形: 角を丸くする 18">
            <a:extLst>
              <a:ext uri="{FF2B5EF4-FFF2-40B4-BE49-F238E27FC236}">
                <a16:creationId xmlns:a16="http://schemas.microsoft.com/office/drawing/2014/main" id="{42D299B3-24EF-4135-BD43-AD4662184E14}"/>
              </a:ext>
            </a:extLst>
          </p:cNvPr>
          <p:cNvSpPr/>
          <p:nvPr/>
        </p:nvSpPr>
        <p:spPr>
          <a:xfrm>
            <a:off x="7199087" y="1009086"/>
            <a:ext cx="4702628" cy="5167086"/>
          </a:xfrm>
          <a:prstGeom prst="roundRect">
            <a:avLst>
              <a:gd name="adj" fmla="val 11157"/>
            </a:avLst>
          </a:prstGeom>
          <a:solidFill>
            <a:schemeClr val="tx2">
              <a:lumMod val="40000"/>
              <a:lumOff val="60000"/>
            </a:schemeClr>
          </a:solidFill>
          <a:effectLst>
            <a:outerShdw blurRad="50800" dist="76200" dir="3600000" sx="101000" sy="101000" algn="tl" rotWithShape="0">
              <a:prstClr val="black">
                <a:alpha val="45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ja-JP" altLang="en-US" dirty="0"/>
          </a:p>
          <a:p>
            <a:pPr algn="ctr"/>
            <a:endParaRPr kumimoji="1" lang="ja-JP" altLang="en-US" dirty="0"/>
          </a:p>
        </p:txBody>
      </p:sp>
      <p:sp>
        <p:nvSpPr>
          <p:cNvPr id="20" name="テキスト ボックス 19">
            <a:extLst>
              <a:ext uri="{FF2B5EF4-FFF2-40B4-BE49-F238E27FC236}">
                <a16:creationId xmlns:a16="http://schemas.microsoft.com/office/drawing/2014/main" id="{5B53650F-4A41-4BDA-8D60-C8E8B423B67B}"/>
              </a:ext>
            </a:extLst>
          </p:cNvPr>
          <p:cNvSpPr txBox="1"/>
          <p:nvPr/>
        </p:nvSpPr>
        <p:spPr>
          <a:xfrm>
            <a:off x="7286172" y="1683945"/>
            <a:ext cx="4528457" cy="4093428"/>
          </a:xfrm>
          <a:prstGeom prst="rect">
            <a:avLst/>
          </a:prstGeom>
          <a:noFill/>
        </p:spPr>
        <p:txBody>
          <a:bodyPr wrap="square" rtlCol="0">
            <a:spAutoFit/>
          </a:bodyPr>
          <a:lstStyle/>
          <a:p>
            <a:r>
              <a:rPr kumimoji="1" lang="ja-JP" altLang="en-US" sz="2000" b="1" dirty="0"/>
              <a:t>１・</a:t>
            </a:r>
            <a:r>
              <a:rPr kumimoji="1" lang="en-US" altLang="ja-JP" sz="2000" b="1" dirty="0"/>
              <a:t>1</a:t>
            </a:r>
            <a:r>
              <a:rPr kumimoji="1" lang="ja-JP" altLang="en-US" sz="2000" b="1" dirty="0"/>
              <a:t>対</a:t>
            </a:r>
            <a:r>
              <a:rPr kumimoji="1" lang="en-US" altLang="ja-JP" sz="2000" b="1" dirty="0"/>
              <a:t>1</a:t>
            </a:r>
            <a:r>
              <a:rPr kumimoji="1" lang="ja-JP" altLang="en-US" sz="2000" b="1" dirty="0"/>
              <a:t>の決闘型</a:t>
            </a:r>
            <a:r>
              <a:rPr lang="ja-JP" altLang="en-US" sz="2000" b="1" dirty="0"/>
              <a:t>コンバット</a:t>
            </a:r>
            <a:endParaRPr lang="en-US" altLang="ja-JP" sz="2000" b="1" dirty="0"/>
          </a:p>
          <a:p>
            <a:r>
              <a:rPr kumimoji="1" lang="ja-JP" altLang="en-US" dirty="0"/>
              <a:t>敵と</a:t>
            </a:r>
            <a:r>
              <a:rPr kumimoji="1" lang="en-US" altLang="ja-JP" dirty="0"/>
              <a:t>1on1</a:t>
            </a:r>
            <a:r>
              <a:rPr kumimoji="1" lang="ja-JP" altLang="en-US" dirty="0"/>
              <a:t>でどちらかが力尽きるまで戦う決闘型コンバットゲーム！</a:t>
            </a:r>
            <a:endParaRPr lang="en-US" altLang="ja-JP" dirty="0"/>
          </a:p>
          <a:p>
            <a:endParaRPr kumimoji="1" lang="en-US" altLang="ja-JP" dirty="0"/>
          </a:p>
          <a:p>
            <a:r>
              <a:rPr lang="ja-JP" altLang="en-US" sz="2000" b="1" dirty="0"/>
              <a:t>２・スキルベースアクション</a:t>
            </a:r>
            <a:endParaRPr lang="en-US" altLang="ja-JP" sz="2000" b="1" dirty="0"/>
          </a:p>
          <a:p>
            <a:r>
              <a:rPr lang="ja-JP" altLang="en-US" dirty="0"/>
              <a:t>一つ一つの動きにリアル感があり、敵の状態を見極めてタイミングを合わせてアクションを行って戦闘を進めていく歯ごたえ重視のアクション！</a:t>
            </a:r>
            <a:endParaRPr lang="en-US" altLang="ja-JP" dirty="0"/>
          </a:p>
          <a:p>
            <a:endParaRPr lang="en-US" altLang="ja-JP" sz="2000" dirty="0"/>
          </a:p>
          <a:p>
            <a:r>
              <a:rPr lang="ja-JP" altLang="en-US" sz="2000" b="1" dirty="0"/>
              <a:t>３・戦況を覆す必殺の特殊スキル</a:t>
            </a:r>
            <a:endParaRPr lang="en-US" altLang="ja-JP" sz="2000" b="1" dirty="0"/>
          </a:p>
          <a:p>
            <a:r>
              <a:rPr lang="ja-JP" altLang="en-US" dirty="0"/>
              <a:t>条件を満たすと発動できる必殺のスキルでプレイヤー好みの戦い方で勝利をつかめ！</a:t>
            </a:r>
            <a:endParaRPr lang="en-US" altLang="ja-JP" dirty="0"/>
          </a:p>
          <a:p>
            <a:endParaRPr kumimoji="1" lang="ja-JP" altLang="en-US" dirty="0"/>
          </a:p>
        </p:txBody>
      </p:sp>
    </p:spTree>
    <p:extLst>
      <p:ext uri="{BB962C8B-B14F-4D97-AF65-F5344CB8AC3E}">
        <p14:creationId xmlns:p14="http://schemas.microsoft.com/office/powerpoint/2010/main" val="3224870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正方形/長方形 16">
            <a:extLst>
              <a:ext uri="{FF2B5EF4-FFF2-40B4-BE49-F238E27FC236}">
                <a16:creationId xmlns:a16="http://schemas.microsoft.com/office/drawing/2014/main" id="{59C6388F-F2F5-49E6-8120-6AA793374685}"/>
              </a:ext>
            </a:extLst>
          </p:cNvPr>
          <p:cNvSpPr/>
          <p:nvPr/>
        </p:nvSpPr>
        <p:spPr>
          <a:xfrm>
            <a:off x="251469" y="762000"/>
            <a:ext cx="11695279" cy="5772099"/>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64619864-5FBB-4BCA-940F-2816F5D9DAA0}"/>
              </a:ext>
            </a:extLst>
          </p:cNvPr>
          <p:cNvSpPr/>
          <p:nvPr/>
        </p:nvSpPr>
        <p:spPr>
          <a:xfrm>
            <a:off x="0" y="0"/>
            <a:ext cx="12192000" cy="5334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ja-JP" altLang="en-US" sz="2400" b="1" dirty="0"/>
              <a:t>敵の状態を見極め、</a:t>
            </a:r>
            <a:r>
              <a:rPr lang="en-US" altLang="ja-JP" sz="2400" b="1" dirty="0"/>
              <a:t>4</a:t>
            </a:r>
            <a:r>
              <a:rPr lang="ja-JP" altLang="en-US" sz="2400" b="1" dirty="0" err="1"/>
              <a:t>つの</a:t>
            </a:r>
            <a:r>
              <a:rPr lang="ja-JP" altLang="en-US" sz="2400" b="1" dirty="0"/>
              <a:t>アクションを駆使して敵を倒せ！</a:t>
            </a:r>
          </a:p>
        </p:txBody>
      </p:sp>
      <p:pic>
        <p:nvPicPr>
          <p:cNvPr id="6" name="図 5">
            <a:extLst>
              <a:ext uri="{FF2B5EF4-FFF2-40B4-BE49-F238E27FC236}">
                <a16:creationId xmlns:a16="http://schemas.microsoft.com/office/drawing/2014/main" id="{4C9C13FF-6675-474C-8DD5-2BA9FFC48965}"/>
              </a:ext>
            </a:extLst>
          </p:cNvPr>
          <p:cNvPicPr>
            <a:picLocks noChangeAspect="1"/>
          </p:cNvPicPr>
          <p:nvPr/>
        </p:nvPicPr>
        <p:blipFill rotWithShape="1">
          <a:blip r:embed="rId2">
            <a:extLst>
              <a:ext uri="{28A0092B-C50C-407E-A947-70E740481C1C}">
                <a14:useLocalDpi xmlns:a14="http://schemas.microsoft.com/office/drawing/2010/main" val="0"/>
              </a:ext>
            </a:extLst>
          </a:blip>
          <a:srcRect l="5328" t="3607" r="2447" b="7201"/>
          <a:stretch/>
        </p:blipFill>
        <p:spPr>
          <a:xfrm>
            <a:off x="6898796" y="924347"/>
            <a:ext cx="2428240" cy="2935473"/>
          </a:xfrm>
          <a:prstGeom prst="rect">
            <a:avLst/>
          </a:prstGeom>
        </p:spPr>
      </p:pic>
      <p:pic>
        <p:nvPicPr>
          <p:cNvPr id="8" name="図 7">
            <a:extLst>
              <a:ext uri="{FF2B5EF4-FFF2-40B4-BE49-F238E27FC236}">
                <a16:creationId xmlns:a16="http://schemas.microsoft.com/office/drawing/2014/main" id="{FC2C2C41-872A-4D80-8F46-F6642A64C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469" y="1588684"/>
            <a:ext cx="3860844" cy="2455233"/>
          </a:xfrm>
          <a:prstGeom prst="rect">
            <a:avLst/>
          </a:prstGeom>
        </p:spPr>
      </p:pic>
      <p:pic>
        <p:nvPicPr>
          <p:cNvPr id="10" name="図 9">
            <a:extLst>
              <a:ext uri="{FF2B5EF4-FFF2-40B4-BE49-F238E27FC236}">
                <a16:creationId xmlns:a16="http://schemas.microsoft.com/office/drawing/2014/main" id="{76E4B196-986D-4400-A194-CB1886CB27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44293" y="3988147"/>
            <a:ext cx="4131814" cy="2545952"/>
          </a:xfrm>
          <a:prstGeom prst="rect">
            <a:avLst/>
          </a:prstGeom>
        </p:spPr>
      </p:pic>
      <p:pic>
        <p:nvPicPr>
          <p:cNvPr id="12" name="図 11">
            <a:extLst>
              <a:ext uri="{FF2B5EF4-FFF2-40B4-BE49-F238E27FC236}">
                <a16:creationId xmlns:a16="http://schemas.microsoft.com/office/drawing/2014/main" id="{D7ABC1CB-BF02-4E39-999A-ECC34E7A09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9672884">
            <a:off x="8849608" y="3378181"/>
            <a:ext cx="2520210" cy="2895722"/>
          </a:xfrm>
          <a:prstGeom prst="rect">
            <a:avLst/>
          </a:prstGeom>
        </p:spPr>
      </p:pic>
      <p:sp>
        <p:nvSpPr>
          <p:cNvPr id="15" name="テキスト ボックス 14">
            <a:extLst>
              <a:ext uri="{FF2B5EF4-FFF2-40B4-BE49-F238E27FC236}">
                <a16:creationId xmlns:a16="http://schemas.microsoft.com/office/drawing/2014/main" id="{B5B714E2-A03D-4BAE-B2FB-3F9D63FEC58C}"/>
              </a:ext>
            </a:extLst>
          </p:cNvPr>
          <p:cNvSpPr txBox="1"/>
          <p:nvPr/>
        </p:nvSpPr>
        <p:spPr>
          <a:xfrm>
            <a:off x="385836" y="1132159"/>
            <a:ext cx="3775393" cy="523220"/>
          </a:xfrm>
          <a:prstGeom prst="rect">
            <a:avLst/>
          </a:prstGeom>
          <a:noFill/>
        </p:spPr>
        <p:txBody>
          <a:bodyPr wrap="none" rtlCol="0">
            <a:spAutoFit/>
          </a:bodyPr>
          <a:lstStyle/>
          <a:p>
            <a:r>
              <a:rPr lang="ja-JP" altLang="en-US" sz="2800" b="1" u="sng" dirty="0">
                <a:ln w="9525">
                  <a:solidFill>
                    <a:schemeClr val="bg1"/>
                  </a:solidFill>
                  <a:prstDash val="solid"/>
                </a:ln>
                <a:effectLst>
                  <a:outerShdw blurRad="12700" dist="38100" dir="2700000" algn="tl" rotWithShape="0">
                    <a:schemeClr val="bg1">
                      <a:lumMod val="50000"/>
                    </a:schemeClr>
                  </a:outerShdw>
                </a:effectLst>
                <a:latin typeface="HGS創英角ｺﾞｼｯｸUB" panose="020B0900000000000000" pitchFamily="50" charset="-128"/>
                <a:ea typeface="HGS創英角ｺﾞｼｯｸUB" panose="020B0900000000000000" pitchFamily="50" charset="-128"/>
                <a:cs typeface="Segoe UI Black" panose="020B0A02040204020203" pitchFamily="34" charset="0"/>
              </a:rPr>
              <a:t>剣を使った連続攻撃！</a:t>
            </a:r>
            <a:endParaRPr kumimoji="1" lang="ja-JP" altLang="en-US" sz="2800" b="1" u="sng" dirty="0">
              <a:ln w="9525">
                <a:solidFill>
                  <a:schemeClr val="bg1"/>
                </a:solidFill>
                <a:prstDash val="solid"/>
              </a:ln>
              <a:effectLst>
                <a:outerShdw blurRad="12700" dist="38100" dir="2700000" algn="tl" rotWithShape="0">
                  <a:schemeClr val="bg1">
                    <a:lumMod val="50000"/>
                  </a:schemeClr>
                </a:outerShdw>
              </a:effectLst>
              <a:latin typeface="HGS創英角ｺﾞｼｯｸUB" panose="020B0900000000000000" pitchFamily="50" charset="-128"/>
              <a:ea typeface="HGS創英角ｺﾞｼｯｸUB" panose="020B0900000000000000" pitchFamily="50" charset="-128"/>
              <a:cs typeface="Segoe UI Black" panose="020B0A02040204020203" pitchFamily="34" charset="0"/>
            </a:endParaRPr>
          </a:p>
        </p:txBody>
      </p:sp>
      <p:sp>
        <p:nvSpPr>
          <p:cNvPr id="21" name="テキスト ボックス 20">
            <a:extLst>
              <a:ext uri="{FF2B5EF4-FFF2-40B4-BE49-F238E27FC236}">
                <a16:creationId xmlns:a16="http://schemas.microsoft.com/office/drawing/2014/main" id="{6C99F77F-9494-4769-BB3F-3F32B80D6D6D}"/>
              </a:ext>
            </a:extLst>
          </p:cNvPr>
          <p:cNvSpPr txBox="1"/>
          <p:nvPr/>
        </p:nvSpPr>
        <p:spPr>
          <a:xfrm>
            <a:off x="2836936" y="3644900"/>
            <a:ext cx="3057247" cy="523220"/>
          </a:xfrm>
          <a:prstGeom prst="rect">
            <a:avLst/>
          </a:prstGeom>
          <a:noFill/>
        </p:spPr>
        <p:txBody>
          <a:bodyPr wrap="none" rtlCol="0">
            <a:spAutoFit/>
          </a:bodyPr>
          <a:lstStyle/>
          <a:p>
            <a:r>
              <a:rPr kumimoji="1" lang="ja-JP" altLang="en-US" sz="2800" b="1" u="sng" dirty="0">
                <a:ln w="9525">
                  <a:solidFill>
                    <a:schemeClr val="bg1"/>
                  </a:solidFill>
                  <a:prstDash val="solid"/>
                </a:ln>
                <a:effectLst>
                  <a:outerShdw blurRad="12700" dist="38100" dir="2700000" algn="tl" rotWithShape="0">
                    <a:schemeClr val="bg1">
                      <a:lumMod val="50000"/>
                    </a:schemeClr>
                  </a:outerShdw>
                </a:effectLst>
                <a:latin typeface="HGS創英角ｺﾞｼｯｸUB" panose="020B0900000000000000" pitchFamily="50" charset="-128"/>
                <a:ea typeface="HGS創英角ｺﾞｼｯｸUB" panose="020B0900000000000000" pitchFamily="50" charset="-128"/>
                <a:cs typeface="Segoe UI Black" panose="020B0A02040204020203" pitchFamily="34" charset="0"/>
              </a:rPr>
              <a:t>放たれる必殺技！</a:t>
            </a:r>
          </a:p>
        </p:txBody>
      </p:sp>
      <p:sp>
        <p:nvSpPr>
          <p:cNvPr id="23" name="テキスト ボックス 22">
            <a:extLst>
              <a:ext uri="{FF2B5EF4-FFF2-40B4-BE49-F238E27FC236}">
                <a16:creationId xmlns:a16="http://schemas.microsoft.com/office/drawing/2014/main" id="{C4788176-F47A-41F8-A07F-383E04FCA06E}"/>
              </a:ext>
            </a:extLst>
          </p:cNvPr>
          <p:cNvSpPr txBox="1"/>
          <p:nvPr/>
        </p:nvSpPr>
        <p:spPr>
          <a:xfrm>
            <a:off x="5535111" y="1332707"/>
            <a:ext cx="3057247" cy="523220"/>
          </a:xfrm>
          <a:prstGeom prst="rect">
            <a:avLst/>
          </a:prstGeom>
          <a:noFill/>
        </p:spPr>
        <p:txBody>
          <a:bodyPr wrap="none" rtlCol="0">
            <a:spAutoFit/>
          </a:bodyPr>
          <a:lstStyle/>
          <a:p>
            <a:r>
              <a:rPr kumimoji="1" lang="ja-JP" altLang="en-US" sz="2800" b="1" u="sng" dirty="0">
                <a:ln w="9525">
                  <a:solidFill>
                    <a:schemeClr val="bg1"/>
                  </a:solidFill>
                  <a:prstDash val="solid"/>
                </a:ln>
                <a:effectLst>
                  <a:outerShdw blurRad="12700" dist="38100" dir="2700000" algn="tl" rotWithShape="0">
                    <a:schemeClr val="bg1">
                      <a:lumMod val="50000"/>
                    </a:schemeClr>
                  </a:outerShdw>
                </a:effectLst>
                <a:latin typeface="HGS創英角ｺﾞｼｯｸUB" panose="020B0900000000000000" pitchFamily="50" charset="-128"/>
                <a:ea typeface="HGS創英角ｺﾞｼｯｸUB" panose="020B0900000000000000" pitchFamily="50" charset="-128"/>
                <a:cs typeface="Segoe UI Black" panose="020B0A02040204020203" pitchFamily="34" charset="0"/>
              </a:rPr>
              <a:t>盾を使った防御！</a:t>
            </a:r>
          </a:p>
        </p:txBody>
      </p:sp>
      <p:sp>
        <p:nvSpPr>
          <p:cNvPr id="24" name="テキスト ボックス 23">
            <a:extLst>
              <a:ext uri="{FF2B5EF4-FFF2-40B4-BE49-F238E27FC236}">
                <a16:creationId xmlns:a16="http://schemas.microsoft.com/office/drawing/2014/main" id="{64CFFA23-2375-4770-8DB8-5B38B77D566E}"/>
              </a:ext>
            </a:extLst>
          </p:cNvPr>
          <p:cNvSpPr txBox="1"/>
          <p:nvPr/>
        </p:nvSpPr>
        <p:spPr>
          <a:xfrm>
            <a:off x="8842992" y="3139154"/>
            <a:ext cx="2709396" cy="523220"/>
          </a:xfrm>
          <a:prstGeom prst="rect">
            <a:avLst/>
          </a:prstGeom>
          <a:noFill/>
        </p:spPr>
        <p:txBody>
          <a:bodyPr wrap="none" rtlCol="0">
            <a:spAutoFit/>
          </a:bodyPr>
          <a:lstStyle/>
          <a:p>
            <a:r>
              <a:rPr lang="ja-JP" altLang="en-US" sz="2800" b="1" u="sng" dirty="0">
                <a:ln w="9525">
                  <a:solidFill>
                    <a:schemeClr val="bg1"/>
                  </a:solidFill>
                  <a:prstDash val="solid"/>
                </a:ln>
                <a:effectLst>
                  <a:outerShdw blurRad="12700" dist="38100" dir="2700000" algn="tl" rotWithShape="0">
                    <a:schemeClr val="bg1">
                      <a:lumMod val="50000"/>
                    </a:schemeClr>
                  </a:outerShdw>
                </a:effectLst>
                <a:latin typeface="HGS創英角ｺﾞｼｯｸUB" panose="020B0900000000000000" pitchFamily="50" charset="-128"/>
                <a:ea typeface="HGS創英角ｺﾞｼｯｸUB" panose="020B0900000000000000" pitchFamily="50" charset="-128"/>
                <a:cs typeface="Segoe UI Black" panose="020B0A02040204020203" pitchFamily="34" charset="0"/>
              </a:rPr>
              <a:t>華麗なる</a:t>
            </a:r>
            <a:r>
              <a:rPr kumimoji="1" lang="ja-JP" altLang="en-US" sz="2800" b="1" u="sng" dirty="0">
                <a:ln w="9525">
                  <a:solidFill>
                    <a:schemeClr val="bg1"/>
                  </a:solidFill>
                  <a:prstDash val="solid"/>
                </a:ln>
                <a:effectLst>
                  <a:outerShdw blurRad="12700" dist="38100" dir="2700000" algn="tl" rotWithShape="0">
                    <a:schemeClr val="bg1">
                      <a:lumMod val="50000"/>
                    </a:schemeClr>
                  </a:outerShdw>
                </a:effectLst>
                <a:latin typeface="HGS創英角ｺﾞｼｯｸUB" panose="020B0900000000000000" pitchFamily="50" charset="-128"/>
                <a:ea typeface="HGS創英角ｺﾞｼｯｸUB" panose="020B0900000000000000" pitchFamily="50" charset="-128"/>
                <a:cs typeface="Segoe UI Black" panose="020B0A02040204020203" pitchFamily="34" charset="0"/>
              </a:rPr>
              <a:t>回避！</a:t>
            </a:r>
          </a:p>
        </p:txBody>
      </p:sp>
    </p:spTree>
    <p:extLst>
      <p:ext uri="{BB962C8B-B14F-4D97-AF65-F5344CB8AC3E}">
        <p14:creationId xmlns:p14="http://schemas.microsoft.com/office/powerpoint/2010/main" val="4272787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64619864-5FBB-4BCA-940F-2816F5D9DAA0}"/>
              </a:ext>
            </a:extLst>
          </p:cNvPr>
          <p:cNvSpPr/>
          <p:nvPr/>
        </p:nvSpPr>
        <p:spPr>
          <a:xfrm>
            <a:off x="0" y="0"/>
            <a:ext cx="12192000" cy="5334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ja-JP" altLang="en-US" sz="2400" b="1" dirty="0"/>
              <a:t>ゲームサイクル</a:t>
            </a:r>
          </a:p>
        </p:txBody>
      </p:sp>
      <p:sp>
        <p:nvSpPr>
          <p:cNvPr id="9" name="四角形: 角を丸くする 8">
            <a:extLst>
              <a:ext uri="{FF2B5EF4-FFF2-40B4-BE49-F238E27FC236}">
                <a16:creationId xmlns:a16="http://schemas.microsoft.com/office/drawing/2014/main" id="{2F53097D-3D33-4044-B24D-78C94DBB2FE8}"/>
              </a:ext>
            </a:extLst>
          </p:cNvPr>
          <p:cNvSpPr/>
          <p:nvPr/>
        </p:nvSpPr>
        <p:spPr>
          <a:xfrm>
            <a:off x="1005989" y="877043"/>
            <a:ext cx="4518511" cy="2348755"/>
          </a:xfrm>
          <a:prstGeom prst="roundRect">
            <a:avLst/>
          </a:prstGeom>
          <a:solidFill>
            <a:schemeClr val="tx2">
              <a:lumMod val="40000"/>
              <a:lumOff val="60000"/>
            </a:schemeClr>
          </a:solidFill>
          <a:ln>
            <a:noFill/>
          </a:ln>
          <a:effectLst>
            <a:outerShdw blurRad="50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8" name="四角形: 角を丸くする 27">
            <a:extLst>
              <a:ext uri="{FF2B5EF4-FFF2-40B4-BE49-F238E27FC236}">
                <a16:creationId xmlns:a16="http://schemas.microsoft.com/office/drawing/2014/main" id="{1CC076D6-6D34-42AB-81B0-8CBB7DD65129}"/>
              </a:ext>
            </a:extLst>
          </p:cNvPr>
          <p:cNvSpPr/>
          <p:nvPr/>
        </p:nvSpPr>
        <p:spPr>
          <a:xfrm>
            <a:off x="6517789" y="877044"/>
            <a:ext cx="4518511" cy="2348755"/>
          </a:xfrm>
          <a:prstGeom prst="roundRect">
            <a:avLst/>
          </a:prstGeom>
          <a:solidFill>
            <a:schemeClr val="tx2">
              <a:lumMod val="40000"/>
              <a:lumOff val="60000"/>
            </a:schemeClr>
          </a:solidFill>
          <a:ln>
            <a:noFill/>
          </a:ln>
          <a:effectLst>
            <a:outerShdw blurRad="50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四角形: 角を丸くする 28">
            <a:extLst>
              <a:ext uri="{FF2B5EF4-FFF2-40B4-BE49-F238E27FC236}">
                <a16:creationId xmlns:a16="http://schemas.microsoft.com/office/drawing/2014/main" id="{7639365B-A9BD-46C9-B2AE-57C85E37D1AF}"/>
              </a:ext>
            </a:extLst>
          </p:cNvPr>
          <p:cNvSpPr/>
          <p:nvPr/>
        </p:nvSpPr>
        <p:spPr>
          <a:xfrm>
            <a:off x="6517788" y="4026644"/>
            <a:ext cx="4518511" cy="2348755"/>
          </a:xfrm>
          <a:prstGeom prst="roundRect">
            <a:avLst/>
          </a:prstGeom>
          <a:solidFill>
            <a:schemeClr val="tx2">
              <a:lumMod val="40000"/>
              <a:lumOff val="60000"/>
            </a:schemeClr>
          </a:solidFill>
          <a:ln>
            <a:noFill/>
          </a:ln>
          <a:effectLst>
            <a:outerShdw blurRad="50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四角形: 角を丸くする 29">
            <a:extLst>
              <a:ext uri="{FF2B5EF4-FFF2-40B4-BE49-F238E27FC236}">
                <a16:creationId xmlns:a16="http://schemas.microsoft.com/office/drawing/2014/main" id="{F96073FC-C164-4215-92C4-79F1C2F7DF64}"/>
              </a:ext>
            </a:extLst>
          </p:cNvPr>
          <p:cNvSpPr/>
          <p:nvPr/>
        </p:nvSpPr>
        <p:spPr>
          <a:xfrm>
            <a:off x="1005988" y="4026641"/>
            <a:ext cx="4518511" cy="2348755"/>
          </a:xfrm>
          <a:prstGeom prst="roundRect">
            <a:avLst/>
          </a:prstGeom>
          <a:solidFill>
            <a:schemeClr val="tx2">
              <a:lumMod val="40000"/>
              <a:lumOff val="60000"/>
            </a:schemeClr>
          </a:solidFill>
          <a:ln>
            <a:noFill/>
          </a:ln>
          <a:effectLst>
            <a:outerShdw blurRad="508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50EA4708-DC0A-4DB3-A034-5AD30BDE030E}"/>
              </a:ext>
            </a:extLst>
          </p:cNvPr>
          <p:cNvPicPr>
            <a:picLocks noChangeAspect="1"/>
          </p:cNvPicPr>
          <p:nvPr/>
        </p:nvPicPr>
        <p:blipFill rotWithShape="1">
          <a:blip r:embed="rId2">
            <a:extLst>
              <a:ext uri="{28A0092B-C50C-407E-A947-70E740481C1C}">
                <a14:useLocalDpi xmlns:a14="http://schemas.microsoft.com/office/drawing/2010/main" val="0"/>
              </a:ext>
            </a:extLst>
          </a:blip>
          <a:srcRect t="7857"/>
          <a:stretch/>
        </p:blipFill>
        <p:spPr>
          <a:xfrm>
            <a:off x="1663699" y="1492618"/>
            <a:ext cx="3123417" cy="1618882"/>
          </a:xfrm>
          <a:prstGeom prst="rect">
            <a:avLst/>
          </a:prstGeom>
        </p:spPr>
      </p:pic>
      <p:sp>
        <p:nvSpPr>
          <p:cNvPr id="14" name="テキスト ボックス 13">
            <a:extLst>
              <a:ext uri="{FF2B5EF4-FFF2-40B4-BE49-F238E27FC236}">
                <a16:creationId xmlns:a16="http://schemas.microsoft.com/office/drawing/2014/main" id="{96B788D6-C440-4AF7-95BC-AA4E58A9438B}"/>
              </a:ext>
            </a:extLst>
          </p:cNvPr>
          <p:cNvSpPr txBox="1"/>
          <p:nvPr/>
        </p:nvSpPr>
        <p:spPr>
          <a:xfrm>
            <a:off x="1941804" y="1030953"/>
            <a:ext cx="2954655" cy="461665"/>
          </a:xfrm>
          <a:prstGeom prst="rect">
            <a:avLst/>
          </a:prstGeom>
          <a:noFill/>
        </p:spPr>
        <p:txBody>
          <a:bodyPr wrap="none" rtlCol="0">
            <a:spAutoFit/>
          </a:bodyPr>
          <a:lstStyle/>
          <a:p>
            <a:r>
              <a:rPr kumimoji="1" lang="ja-JP" altLang="en-US" sz="2400" b="1" dirty="0">
                <a:effectLst>
                  <a:outerShdw blurRad="38100" dist="38100" dir="2700000" algn="tl">
                    <a:srgbClr val="000000">
                      <a:alpha val="43137"/>
                    </a:srgbClr>
                  </a:outerShdw>
                </a:effectLst>
              </a:rPr>
              <a:t>ステージセレクト！</a:t>
            </a:r>
          </a:p>
        </p:txBody>
      </p:sp>
      <p:pic>
        <p:nvPicPr>
          <p:cNvPr id="31" name="図 30">
            <a:extLst>
              <a:ext uri="{FF2B5EF4-FFF2-40B4-BE49-F238E27FC236}">
                <a16:creationId xmlns:a16="http://schemas.microsoft.com/office/drawing/2014/main" id="{D55FDF16-D2C0-418D-92BE-32E1162E17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22501" y="1492618"/>
            <a:ext cx="2909084" cy="1618882"/>
          </a:xfrm>
          <a:prstGeom prst="rect">
            <a:avLst/>
          </a:prstGeom>
        </p:spPr>
      </p:pic>
      <p:sp>
        <p:nvSpPr>
          <p:cNvPr id="32" name="テキスト ボックス 31">
            <a:extLst>
              <a:ext uri="{FF2B5EF4-FFF2-40B4-BE49-F238E27FC236}">
                <a16:creationId xmlns:a16="http://schemas.microsoft.com/office/drawing/2014/main" id="{7C82C2E5-073D-43FD-8D38-F72B8C2BB965}"/>
              </a:ext>
            </a:extLst>
          </p:cNvPr>
          <p:cNvSpPr txBox="1"/>
          <p:nvPr/>
        </p:nvSpPr>
        <p:spPr>
          <a:xfrm>
            <a:off x="7915268" y="1030952"/>
            <a:ext cx="1723549" cy="461665"/>
          </a:xfrm>
          <a:prstGeom prst="rect">
            <a:avLst/>
          </a:prstGeom>
          <a:noFill/>
        </p:spPr>
        <p:txBody>
          <a:bodyPr wrap="none" rtlCol="0">
            <a:spAutoFit/>
          </a:bodyPr>
          <a:lstStyle/>
          <a:p>
            <a:r>
              <a:rPr kumimoji="1" lang="ja-JP" altLang="en-US" sz="2400" b="1" dirty="0">
                <a:effectLst>
                  <a:outerShdw blurRad="38100" dist="38100" dir="2700000" algn="tl">
                    <a:srgbClr val="000000">
                      <a:alpha val="43137"/>
                    </a:srgbClr>
                  </a:outerShdw>
                </a:effectLst>
              </a:rPr>
              <a:t>敵と戦う！</a:t>
            </a:r>
          </a:p>
        </p:txBody>
      </p:sp>
      <p:pic>
        <p:nvPicPr>
          <p:cNvPr id="35" name="図 34" descr="動物, 無脊椎動物 が含まれている画像&#10;&#10;高い精度で生成された説明">
            <a:extLst>
              <a:ext uri="{FF2B5EF4-FFF2-40B4-BE49-F238E27FC236}">
                <a16:creationId xmlns:a16="http://schemas.microsoft.com/office/drawing/2014/main" id="{053D41A9-A4D0-4666-B4E4-C9501E9DE4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57562" y="4165785"/>
            <a:ext cx="2438959" cy="2438959"/>
          </a:xfrm>
          <a:prstGeom prst="rect">
            <a:avLst/>
          </a:prstGeom>
        </p:spPr>
      </p:pic>
      <p:sp>
        <p:nvSpPr>
          <p:cNvPr id="36" name="テキスト ボックス 35">
            <a:extLst>
              <a:ext uri="{FF2B5EF4-FFF2-40B4-BE49-F238E27FC236}">
                <a16:creationId xmlns:a16="http://schemas.microsoft.com/office/drawing/2014/main" id="{709AA8FA-C176-4693-A856-A5A76F68A8DE}"/>
              </a:ext>
            </a:extLst>
          </p:cNvPr>
          <p:cNvSpPr txBox="1"/>
          <p:nvPr/>
        </p:nvSpPr>
        <p:spPr>
          <a:xfrm>
            <a:off x="7657419" y="4165785"/>
            <a:ext cx="2339102" cy="461665"/>
          </a:xfrm>
          <a:prstGeom prst="rect">
            <a:avLst/>
          </a:prstGeom>
          <a:noFill/>
        </p:spPr>
        <p:txBody>
          <a:bodyPr wrap="none" rtlCol="0">
            <a:spAutoFit/>
          </a:bodyPr>
          <a:lstStyle/>
          <a:p>
            <a:r>
              <a:rPr lang="ja-JP" altLang="en-US" sz="2400" b="1" dirty="0">
                <a:effectLst>
                  <a:outerShdw blurRad="38100" dist="38100" dir="2700000" algn="tl">
                    <a:srgbClr val="000000">
                      <a:alpha val="43137"/>
                    </a:srgbClr>
                  </a:outerShdw>
                </a:effectLst>
              </a:rPr>
              <a:t>自キャラ成長！</a:t>
            </a:r>
            <a:endParaRPr kumimoji="1" lang="ja-JP" altLang="en-US" sz="2400" b="1" dirty="0">
              <a:effectLst>
                <a:outerShdw blurRad="38100" dist="38100" dir="2700000" algn="tl">
                  <a:srgbClr val="000000">
                    <a:alpha val="43137"/>
                  </a:srgbClr>
                </a:outerShdw>
              </a:effectLst>
            </a:endParaRPr>
          </a:p>
        </p:txBody>
      </p:sp>
      <p:sp>
        <p:nvSpPr>
          <p:cNvPr id="37" name="テキスト ボックス 36">
            <a:extLst>
              <a:ext uri="{FF2B5EF4-FFF2-40B4-BE49-F238E27FC236}">
                <a16:creationId xmlns:a16="http://schemas.microsoft.com/office/drawing/2014/main" id="{D5102A63-0F6E-4BD1-BF57-A53051390B71}"/>
              </a:ext>
            </a:extLst>
          </p:cNvPr>
          <p:cNvSpPr txBox="1"/>
          <p:nvPr/>
        </p:nvSpPr>
        <p:spPr>
          <a:xfrm>
            <a:off x="2095692" y="4172501"/>
            <a:ext cx="2646878" cy="461665"/>
          </a:xfrm>
          <a:prstGeom prst="rect">
            <a:avLst/>
          </a:prstGeom>
          <a:noFill/>
        </p:spPr>
        <p:txBody>
          <a:bodyPr wrap="none" rtlCol="0">
            <a:spAutoFit/>
          </a:bodyPr>
          <a:lstStyle/>
          <a:p>
            <a:r>
              <a:rPr kumimoji="1" lang="ja-JP" altLang="en-US" sz="2400" b="1" dirty="0">
                <a:effectLst>
                  <a:outerShdw blurRad="38100" dist="38100" dir="2700000" algn="tl">
                    <a:srgbClr val="000000">
                      <a:alpha val="43137"/>
                    </a:srgbClr>
                  </a:outerShdw>
                </a:effectLst>
              </a:rPr>
              <a:t>次ステージ解放！</a:t>
            </a:r>
          </a:p>
        </p:txBody>
      </p:sp>
      <p:pic>
        <p:nvPicPr>
          <p:cNvPr id="38" name="図 37" descr="動物, 無脊椎動物 が含まれている画像&#10;&#10;高い精度で生成された説明">
            <a:extLst>
              <a:ext uri="{FF2B5EF4-FFF2-40B4-BE49-F238E27FC236}">
                <a16:creationId xmlns:a16="http://schemas.microsoft.com/office/drawing/2014/main" id="{B2BC5DA6-C224-4C9D-B704-3ABDC195B1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9306640">
            <a:off x="6455181" y="4119296"/>
            <a:ext cx="2438959" cy="2438959"/>
          </a:xfrm>
          <a:prstGeom prst="rect">
            <a:avLst/>
          </a:prstGeom>
        </p:spPr>
      </p:pic>
      <p:pic>
        <p:nvPicPr>
          <p:cNvPr id="39" name="図 38" descr="動物, 無脊椎動物 が含まれている画像&#10;&#10;高い精度で生成された説明">
            <a:extLst>
              <a:ext uri="{FF2B5EF4-FFF2-40B4-BE49-F238E27FC236}">
                <a16:creationId xmlns:a16="http://schemas.microsoft.com/office/drawing/2014/main" id="{32F4113F-C981-42DB-959E-3DD42B4B6D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293360" flipH="1">
            <a:off x="8482143" y="4165784"/>
            <a:ext cx="2438959" cy="2438959"/>
          </a:xfrm>
          <a:prstGeom prst="rect">
            <a:avLst/>
          </a:prstGeom>
        </p:spPr>
      </p:pic>
      <p:pic>
        <p:nvPicPr>
          <p:cNvPr id="33" name="図 32" descr="人, 屋外, 男性, 乗馬 が含まれている画像&#10;&#10;非常に高い精度で生成された説明">
            <a:extLst>
              <a:ext uri="{FF2B5EF4-FFF2-40B4-BE49-F238E27FC236}">
                <a16:creationId xmlns:a16="http://schemas.microsoft.com/office/drawing/2014/main" id="{F5740EA0-E300-45CB-AF3B-A661C2E8CD7F}"/>
              </a:ext>
            </a:extLst>
          </p:cNvPr>
          <p:cNvPicPr>
            <a:picLocks noChangeAspect="1"/>
          </p:cNvPicPr>
          <p:nvPr/>
        </p:nvPicPr>
        <p:blipFill rotWithShape="1">
          <a:blip r:embed="rId5">
            <a:extLst>
              <a:ext uri="{28A0092B-C50C-407E-A947-70E740481C1C}">
                <a14:useLocalDpi xmlns:a14="http://schemas.microsoft.com/office/drawing/2010/main" val="0"/>
              </a:ext>
            </a:extLst>
          </a:blip>
          <a:srcRect l="39284" t="3148" r="11755" b="60556"/>
          <a:stretch/>
        </p:blipFill>
        <p:spPr>
          <a:xfrm>
            <a:off x="7985106" y="4985861"/>
            <a:ext cx="1653711" cy="1383542"/>
          </a:xfrm>
          <a:prstGeom prst="rect">
            <a:avLst/>
          </a:prstGeom>
        </p:spPr>
      </p:pic>
      <p:pic>
        <p:nvPicPr>
          <p:cNvPr id="41" name="図 40" descr="屋外, 空, 草, 木 が含まれている画像&#10;&#10;非常に高い精度で生成された説明">
            <a:extLst>
              <a:ext uri="{FF2B5EF4-FFF2-40B4-BE49-F238E27FC236}">
                <a16:creationId xmlns:a16="http://schemas.microsoft.com/office/drawing/2014/main" id="{B12C7B20-06EC-427F-B09D-FA06E9E170C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90016" y="4717067"/>
            <a:ext cx="1435884" cy="1435884"/>
          </a:xfrm>
          <a:prstGeom prst="rect">
            <a:avLst/>
          </a:prstGeom>
        </p:spPr>
      </p:pic>
      <p:cxnSp>
        <p:nvCxnSpPr>
          <p:cNvPr id="43" name="直線矢印コネクタ 42">
            <a:extLst>
              <a:ext uri="{FF2B5EF4-FFF2-40B4-BE49-F238E27FC236}">
                <a16:creationId xmlns:a16="http://schemas.microsoft.com/office/drawing/2014/main" id="{EF01EA6C-8ACA-4359-8371-8B71E4414306}"/>
              </a:ext>
            </a:extLst>
          </p:cNvPr>
          <p:cNvCxnSpPr>
            <a:stCxn id="9" idx="3"/>
            <a:endCxn id="28" idx="1"/>
          </p:cNvCxnSpPr>
          <p:nvPr/>
        </p:nvCxnSpPr>
        <p:spPr>
          <a:xfrm>
            <a:off x="5524500" y="2051421"/>
            <a:ext cx="993289" cy="1"/>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44" name="直線矢印コネクタ 43">
            <a:extLst>
              <a:ext uri="{FF2B5EF4-FFF2-40B4-BE49-F238E27FC236}">
                <a16:creationId xmlns:a16="http://schemas.microsoft.com/office/drawing/2014/main" id="{215C50F7-BD7A-481A-94D6-BC61C4FC9FBD}"/>
              </a:ext>
            </a:extLst>
          </p:cNvPr>
          <p:cNvCxnSpPr>
            <a:cxnSpLocks/>
            <a:stCxn id="28" idx="2"/>
            <a:endCxn id="29" idx="0"/>
          </p:cNvCxnSpPr>
          <p:nvPr/>
        </p:nvCxnSpPr>
        <p:spPr>
          <a:xfrm flipH="1">
            <a:off x="8777044" y="3225799"/>
            <a:ext cx="1" cy="800845"/>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47" name="直線矢印コネクタ 46">
            <a:extLst>
              <a:ext uri="{FF2B5EF4-FFF2-40B4-BE49-F238E27FC236}">
                <a16:creationId xmlns:a16="http://schemas.microsoft.com/office/drawing/2014/main" id="{340DE0FC-C671-4AE1-BB48-F6ED4C14E641}"/>
              </a:ext>
            </a:extLst>
          </p:cNvPr>
          <p:cNvCxnSpPr>
            <a:cxnSpLocks/>
            <a:stCxn id="29" idx="1"/>
            <a:endCxn id="30" idx="3"/>
          </p:cNvCxnSpPr>
          <p:nvPr/>
        </p:nvCxnSpPr>
        <p:spPr>
          <a:xfrm flipH="1" flipV="1">
            <a:off x="5524499" y="5201019"/>
            <a:ext cx="993289" cy="3"/>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cxnSp>
        <p:nvCxnSpPr>
          <p:cNvPr id="52" name="直線矢印コネクタ 51">
            <a:extLst>
              <a:ext uri="{FF2B5EF4-FFF2-40B4-BE49-F238E27FC236}">
                <a16:creationId xmlns:a16="http://schemas.microsoft.com/office/drawing/2014/main" id="{F7E6478D-3BEB-4931-9229-A6F2B0FE58C1}"/>
              </a:ext>
            </a:extLst>
          </p:cNvPr>
          <p:cNvCxnSpPr>
            <a:cxnSpLocks/>
            <a:stCxn id="30" idx="0"/>
            <a:endCxn id="9" idx="2"/>
          </p:cNvCxnSpPr>
          <p:nvPr/>
        </p:nvCxnSpPr>
        <p:spPr>
          <a:xfrm flipV="1">
            <a:off x="3265244" y="3225798"/>
            <a:ext cx="1" cy="800843"/>
          </a:xfrm>
          <a:prstGeom prst="straightConnector1">
            <a:avLst/>
          </a:prstGeom>
          <a:ln w="57150">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51730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64619864-5FBB-4BCA-940F-2816F5D9DAA0}"/>
              </a:ext>
            </a:extLst>
          </p:cNvPr>
          <p:cNvSpPr/>
          <p:nvPr/>
        </p:nvSpPr>
        <p:spPr>
          <a:xfrm>
            <a:off x="0" y="0"/>
            <a:ext cx="12192000" cy="5334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ja-JP" altLang="en-US" sz="2400" b="1" dirty="0"/>
              <a:t>ポイント</a:t>
            </a:r>
          </a:p>
        </p:txBody>
      </p:sp>
      <p:sp>
        <p:nvSpPr>
          <p:cNvPr id="3" name="矢印: 五方向 2">
            <a:extLst>
              <a:ext uri="{FF2B5EF4-FFF2-40B4-BE49-F238E27FC236}">
                <a16:creationId xmlns:a16="http://schemas.microsoft.com/office/drawing/2014/main" id="{7CF0FC93-6211-4A6C-9424-A0BCAF469E61}"/>
              </a:ext>
            </a:extLst>
          </p:cNvPr>
          <p:cNvSpPr/>
          <p:nvPr/>
        </p:nvSpPr>
        <p:spPr>
          <a:xfrm>
            <a:off x="495300" y="1333500"/>
            <a:ext cx="9207500" cy="1003300"/>
          </a:xfrm>
          <a:prstGeom prst="homePlate">
            <a:avLst/>
          </a:prstGeom>
          <a:solidFill>
            <a:schemeClr val="tx2">
              <a:lumMod val="40000"/>
              <a:lumOff val="60000"/>
            </a:scheme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6" name="矢印: 五方向 25">
            <a:extLst>
              <a:ext uri="{FF2B5EF4-FFF2-40B4-BE49-F238E27FC236}">
                <a16:creationId xmlns:a16="http://schemas.microsoft.com/office/drawing/2014/main" id="{F39971DB-CF1D-4762-ABCE-268DF40D2178}"/>
              </a:ext>
            </a:extLst>
          </p:cNvPr>
          <p:cNvSpPr/>
          <p:nvPr/>
        </p:nvSpPr>
        <p:spPr>
          <a:xfrm>
            <a:off x="1168400" y="2908300"/>
            <a:ext cx="9207500" cy="1003300"/>
          </a:xfrm>
          <a:prstGeom prst="homePlate">
            <a:avLst/>
          </a:prstGeom>
          <a:solidFill>
            <a:schemeClr val="tx2">
              <a:lumMod val="40000"/>
              <a:lumOff val="60000"/>
            </a:scheme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7" name="矢印: 五方向 26">
            <a:extLst>
              <a:ext uri="{FF2B5EF4-FFF2-40B4-BE49-F238E27FC236}">
                <a16:creationId xmlns:a16="http://schemas.microsoft.com/office/drawing/2014/main" id="{8CB58515-3B21-4042-9A78-8DA7BD33B9CC}"/>
              </a:ext>
            </a:extLst>
          </p:cNvPr>
          <p:cNvSpPr/>
          <p:nvPr/>
        </p:nvSpPr>
        <p:spPr>
          <a:xfrm>
            <a:off x="1714500" y="4495248"/>
            <a:ext cx="9207500" cy="1003300"/>
          </a:xfrm>
          <a:prstGeom prst="homePlate">
            <a:avLst/>
          </a:prstGeom>
          <a:solidFill>
            <a:schemeClr val="tx2">
              <a:lumMod val="40000"/>
              <a:lumOff val="60000"/>
            </a:schemeClr>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8" name="図 7" descr="人, 武器, 衣類, 屋外 が含まれている画像&#10;&#10;非常に高い精度で生成された説明">
            <a:extLst>
              <a:ext uri="{FF2B5EF4-FFF2-40B4-BE49-F238E27FC236}">
                <a16:creationId xmlns:a16="http://schemas.microsoft.com/office/drawing/2014/main" id="{D9236692-7C18-4E73-AA67-0F745A8C67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410182">
            <a:off x="1746641" y="4320437"/>
            <a:ext cx="1920379" cy="1922300"/>
          </a:xfrm>
          <a:prstGeom prst="rect">
            <a:avLst/>
          </a:prstGeom>
        </p:spPr>
      </p:pic>
      <p:pic>
        <p:nvPicPr>
          <p:cNvPr id="11" name="図 10">
            <a:extLst>
              <a:ext uri="{FF2B5EF4-FFF2-40B4-BE49-F238E27FC236}">
                <a16:creationId xmlns:a16="http://schemas.microsoft.com/office/drawing/2014/main" id="{8B1F36A2-4439-48A9-8F2C-48828561A6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850601">
            <a:off x="804287" y="2729731"/>
            <a:ext cx="2419713" cy="1561105"/>
          </a:xfrm>
          <a:prstGeom prst="rect">
            <a:avLst/>
          </a:prstGeom>
        </p:spPr>
      </p:pic>
      <p:pic>
        <p:nvPicPr>
          <p:cNvPr id="15" name="図 14" descr="ケーキ, 水上競技, 室内 が含まれている画像&#10;&#10;高い精度で生成された説明">
            <a:extLst>
              <a:ext uri="{FF2B5EF4-FFF2-40B4-BE49-F238E27FC236}">
                <a16:creationId xmlns:a16="http://schemas.microsoft.com/office/drawing/2014/main" id="{3F51452E-E799-4BF3-9E46-724768AB78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935472">
            <a:off x="169587" y="892406"/>
            <a:ext cx="2490685" cy="1556678"/>
          </a:xfrm>
          <a:prstGeom prst="rect">
            <a:avLst/>
          </a:prstGeom>
        </p:spPr>
      </p:pic>
      <p:sp>
        <p:nvSpPr>
          <p:cNvPr id="16" name="テキスト ボックス 15">
            <a:extLst>
              <a:ext uri="{FF2B5EF4-FFF2-40B4-BE49-F238E27FC236}">
                <a16:creationId xmlns:a16="http://schemas.microsoft.com/office/drawing/2014/main" id="{D81C9DA7-61EA-43E6-931E-6C3007376E7A}"/>
              </a:ext>
            </a:extLst>
          </p:cNvPr>
          <p:cNvSpPr txBox="1"/>
          <p:nvPr/>
        </p:nvSpPr>
        <p:spPr>
          <a:xfrm>
            <a:off x="3054350" y="1339466"/>
            <a:ext cx="5724644" cy="1015663"/>
          </a:xfrm>
          <a:prstGeom prst="rect">
            <a:avLst/>
          </a:prstGeom>
          <a:noFill/>
        </p:spPr>
        <p:txBody>
          <a:bodyPr wrap="none" rtlCol="0">
            <a:spAutoFit/>
          </a:bodyPr>
          <a:lstStyle/>
          <a:p>
            <a:r>
              <a:rPr kumimoji="1" lang="ja-JP" altLang="en-US" sz="2400" b="1" dirty="0"/>
              <a:t>凝縮された体験を短時間で！</a:t>
            </a:r>
            <a:endParaRPr kumimoji="1" lang="en-US" altLang="ja-JP" sz="2400" b="1" dirty="0"/>
          </a:p>
          <a:p>
            <a:r>
              <a:rPr lang="en-US" altLang="ja-JP" dirty="0"/>
              <a:t>	</a:t>
            </a:r>
            <a:r>
              <a:rPr lang="ja-JP" altLang="en-US" dirty="0"/>
              <a:t>短時間で骨太で難易度の高い戦いを体験！</a:t>
            </a:r>
            <a:endParaRPr lang="en-US" altLang="ja-JP" dirty="0"/>
          </a:p>
          <a:p>
            <a:r>
              <a:rPr kumimoji="1" lang="en-US" altLang="ja-JP" dirty="0"/>
              <a:t>	</a:t>
            </a:r>
            <a:r>
              <a:rPr kumimoji="1" lang="ja-JP" altLang="en-US" dirty="0"/>
              <a:t>高い</a:t>
            </a:r>
            <a:r>
              <a:rPr lang="ja-JP" altLang="en-US" dirty="0"/>
              <a:t>達成感をポケットサイズで体感できる！</a:t>
            </a:r>
            <a:endParaRPr kumimoji="1" lang="ja-JP" altLang="en-US" dirty="0"/>
          </a:p>
        </p:txBody>
      </p:sp>
      <p:sp>
        <p:nvSpPr>
          <p:cNvPr id="40" name="テキスト ボックス 39">
            <a:extLst>
              <a:ext uri="{FF2B5EF4-FFF2-40B4-BE49-F238E27FC236}">
                <a16:creationId xmlns:a16="http://schemas.microsoft.com/office/drawing/2014/main" id="{23FF70D3-CC50-4FB6-96FA-8CB80F81608F}"/>
              </a:ext>
            </a:extLst>
          </p:cNvPr>
          <p:cNvSpPr txBox="1"/>
          <p:nvPr/>
        </p:nvSpPr>
        <p:spPr>
          <a:xfrm>
            <a:off x="3556002" y="2889971"/>
            <a:ext cx="5724644" cy="1015663"/>
          </a:xfrm>
          <a:prstGeom prst="rect">
            <a:avLst/>
          </a:prstGeom>
          <a:noFill/>
        </p:spPr>
        <p:txBody>
          <a:bodyPr wrap="none" rtlCol="0">
            <a:spAutoFit/>
          </a:bodyPr>
          <a:lstStyle/>
          <a:p>
            <a:r>
              <a:rPr lang="ja-JP" altLang="en-US" sz="2400" b="1" dirty="0"/>
              <a:t>骨太な歯ごたえ抜群の決闘型バトル</a:t>
            </a:r>
            <a:r>
              <a:rPr lang="en-US" altLang="ja-JP" sz="2400" b="1" dirty="0"/>
              <a:t>!</a:t>
            </a:r>
            <a:endParaRPr lang="en-US" altLang="ja-JP" b="1" dirty="0"/>
          </a:p>
          <a:p>
            <a:r>
              <a:rPr lang="en-US" altLang="ja-JP" dirty="0"/>
              <a:t>	</a:t>
            </a:r>
            <a:r>
              <a:rPr lang="ja-JP" altLang="en-US" dirty="0"/>
              <a:t>敵の動作や状況を読みながら、</a:t>
            </a:r>
            <a:endParaRPr lang="en-US" altLang="ja-JP" dirty="0"/>
          </a:p>
          <a:p>
            <a:r>
              <a:rPr kumimoji="1" lang="en-US" altLang="ja-JP" dirty="0"/>
              <a:t>	</a:t>
            </a:r>
            <a:r>
              <a:rPr lang="ja-JP" altLang="en-US" dirty="0"/>
              <a:t>強敵に立ち向かっていくハードコアな戦闘！</a:t>
            </a:r>
            <a:endParaRPr kumimoji="1" lang="ja-JP" altLang="en-US" dirty="0"/>
          </a:p>
        </p:txBody>
      </p:sp>
      <p:sp>
        <p:nvSpPr>
          <p:cNvPr id="42" name="テキスト ボックス 41">
            <a:extLst>
              <a:ext uri="{FF2B5EF4-FFF2-40B4-BE49-F238E27FC236}">
                <a16:creationId xmlns:a16="http://schemas.microsoft.com/office/drawing/2014/main" id="{E87E64D5-B2D0-45EE-9BC6-7249978CC254}"/>
              </a:ext>
            </a:extLst>
          </p:cNvPr>
          <p:cNvSpPr txBox="1"/>
          <p:nvPr/>
        </p:nvSpPr>
        <p:spPr>
          <a:xfrm>
            <a:off x="4206756" y="4489282"/>
            <a:ext cx="6186309" cy="1015663"/>
          </a:xfrm>
          <a:prstGeom prst="rect">
            <a:avLst/>
          </a:prstGeom>
          <a:noFill/>
        </p:spPr>
        <p:txBody>
          <a:bodyPr wrap="none" rtlCol="0">
            <a:spAutoFit/>
          </a:bodyPr>
          <a:lstStyle/>
          <a:p>
            <a:r>
              <a:rPr lang="ja-JP" altLang="en-US" sz="2400" b="1" dirty="0"/>
              <a:t>滑らかでリアルなアニメーション！</a:t>
            </a:r>
            <a:endParaRPr lang="en-US" altLang="ja-JP" sz="2400" b="1" dirty="0"/>
          </a:p>
          <a:p>
            <a:r>
              <a:rPr lang="en-US" altLang="ja-JP" dirty="0"/>
              <a:t>	</a:t>
            </a:r>
            <a:r>
              <a:rPr kumimoji="1" lang="ja-JP" altLang="en-US" dirty="0"/>
              <a:t>ホロスコープ技法を使用することで、</a:t>
            </a:r>
            <a:endParaRPr kumimoji="1" lang="en-US" altLang="ja-JP" dirty="0"/>
          </a:p>
          <a:p>
            <a:r>
              <a:rPr lang="ja-JP" altLang="en-US" dirty="0"/>
              <a:t>　　　　滑らかな西洋剣術ベースの</a:t>
            </a:r>
            <a:r>
              <a:rPr kumimoji="1" lang="ja-JP" altLang="en-US" dirty="0"/>
              <a:t>アニメーションを実現</a:t>
            </a:r>
          </a:p>
        </p:txBody>
      </p:sp>
    </p:spTree>
    <p:extLst>
      <p:ext uri="{BB962C8B-B14F-4D97-AF65-F5344CB8AC3E}">
        <p14:creationId xmlns:p14="http://schemas.microsoft.com/office/powerpoint/2010/main" val="2661753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64619864-5FBB-4BCA-940F-2816F5D9DAA0}"/>
              </a:ext>
            </a:extLst>
          </p:cNvPr>
          <p:cNvSpPr/>
          <p:nvPr/>
        </p:nvSpPr>
        <p:spPr>
          <a:xfrm>
            <a:off x="0" y="0"/>
            <a:ext cx="12192000" cy="5334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ja-JP" altLang="en-US" sz="2400" b="1" dirty="0"/>
              <a:t>全体骨格</a:t>
            </a:r>
          </a:p>
        </p:txBody>
      </p:sp>
      <p:sp>
        <p:nvSpPr>
          <p:cNvPr id="2" name="正方形/長方形 1">
            <a:extLst>
              <a:ext uri="{FF2B5EF4-FFF2-40B4-BE49-F238E27FC236}">
                <a16:creationId xmlns:a16="http://schemas.microsoft.com/office/drawing/2014/main" id="{8387823A-0A2E-4C56-8C17-88313934E476}"/>
              </a:ext>
            </a:extLst>
          </p:cNvPr>
          <p:cNvSpPr/>
          <p:nvPr/>
        </p:nvSpPr>
        <p:spPr>
          <a:xfrm>
            <a:off x="241300" y="736600"/>
            <a:ext cx="11607800" cy="5969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dirty="0"/>
          </a:p>
        </p:txBody>
      </p:sp>
      <p:sp>
        <p:nvSpPr>
          <p:cNvPr id="5" name="テキスト ボックス 4">
            <a:extLst>
              <a:ext uri="{FF2B5EF4-FFF2-40B4-BE49-F238E27FC236}">
                <a16:creationId xmlns:a16="http://schemas.microsoft.com/office/drawing/2014/main" id="{96EF6068-F0E9-418F-AD4E-4CBE80F04631}"/>
              </a:ext>
            </a:extLst>
          </p:cNvPr>
          <p:cNvSpPr txBox="1"/>
          <p:nvPr/>
        </p:nvSpPr>
        <p:spPr>
          <a:xfrm>
            <a:off x="444500" y="863600"/>
            <a:ext cx="5493812" cy="4524315"/>
          </a:xfrm>
          <a:prstGeom prst="rect">
            <a:avLst/>
          </a:prstGeom>
          <a:noFill/>
        </p:spPr>
        <p:txBody>
          <a:bodyPr wrap="none" rtlCol="0">
            <a:spAutoFit/>
          </a:bodyPr>
          <a:lstStyle/>
          <a:p>
            <a:r>
              <a:rPr kumimoji="1" lang="ja-JP" altLang="en-US" sz="2400" b="1" dirty="0"/>
              <a:t>１・マップ</a:t>
            </a:r>
            <a:endParaRPr kumimoji="1" lang="en-US" altLang="ja-JP" sz="2400" b="1" dirty="0"/>
          </a:p>
          <a:p>
            <a:r>
              <a:rPr lang="en-US" altLang="ja-JP" dirty="0"/>
              <a:t>	</a:t>
            </a:r>
            <a:r>
              <a:rPr lang="ja-JP" altLang="en-US" dirty="0"/>
              <a:t>・ステージ：全６想定</a:t>
            </a:r>
            <a:r>
              <a:rPr lang="en-US" altLang="ja-JP" dirty="0"/>
              <a:t>(30</a:t>
            </a:r>
            <a:r>
              <a:rPr lang="ja-JP" altLang="en-US" dirty="0"/>
              <a:t>バトル以上</a:t>
            </a:r>
            <a:r>
              <a:rPr lang="en-US" altLang="ja-JP" dirty="0"/>
              <a:t>)</a:t>
            </a:r>
          </a:p>
          <a:p>
            <a:r>
              <a:rPr lang="en-US" altLang="ja-JP" dirty="0"/>
              <a:t>	</a:t>
            </a:r>
            <a:r>
              <a:rPr lang="ja-JP" altLang="en-US" dirty="0"/>
              <a:t>・ボス：全７体（第二形態含む）</a:t>
            </a:r>
            <a:endParaRPr lang="en-US" altLang="ja-JP" dirty="0"/>
          </a:p>
          <a:p>
            <a:r>
              <a:rPr kumimoji="1" lang="en-US" altLang="ja-JP" dirty="0"/>
              <a:t>	</a:t>
            </a:r>
            <a:r>
              <a:rPr kumimoji="1" lang="ja-JP" altLang="en-US" dirty="0"/>
              <a:t>・中型ボス：全５体</a:t>
            </a:r>
            <a:endParaRPr kumimoji="1" lang="en-US" altLang="ja-JP" dirty="0"/>
          </a:p>
          <a:p>
            <a:r>
              <a:rPr lang="en-US" altLang="ja-JP" dirty="0"/>
              <a:t>	</a:t>
            </a:r>
            <a:r>
              <a:rPr lang="ja-JP" altLang="en-US" dirty="0"/>
              <a:t>・道中雑魚：全１８～２５体想定</a:t>
            </a:r>
            <a:endParaRPr lang="en-US" altLang="ja-JP" dirty="0"/>
          </a:p>
          <a:p>
            <a:endParaRPr lang="en-US" altLang="ja-JP" dirty="0"/>
          </a:p>
          <a:p>
            <a:r>
              <a:rPr kumimoji="1" lang="ja-JP" altLang="en-US" sz="2400" b="1" dirty="0"/>
              <a:t>２・モード</a:t>
            </a:r>
            <a:endParaRPr kumimoji="1" lang="en-US" altLang="ja-JP" sz="2400" b="1" dirty="0"/>
          </a:p>
          <a:p>
            <a:r>
              <a:rPr lang="en-US" altLang="ja-JP" dirty="0"/>
              <a:t>	</a:t>
            </a:r>
            <a:r>
              <a:rPr lang="ja-JP" altLang="en-US" dirty="0"/>
              <a:t>・ストーリーモード</a:t>
            </a:r>
            <a:endParaRPr lang="en-US" altLang="ja-JP" dirty="0"/>
          </a:p>
          <a:p>
            <a:r>
              <a:rPr kumimoji="1" lang="en-US" altLang="ja-JP" dirty="0"/>
              <a:t>	</a:t>
            </a:r>
            <a:r>
              <a:rPr kumimoji="1" lang="ja-JP" altLang="en-US" dirty="0"/>
              <a:t>・ボスラッシュモード</a:t>
            </a:r>
            <a:endParaRPr kumimoji="1" lang="en-US" altLang="ja-JP" dirty="0"/>
          </a:p>
          <a:p>
            <a:r>
              <a:rPr lang="en-US" altLang="ja-JP" dirty="0"/>
              <a:t>	</a:t>
            </a:r>
            <a:r>
              <a:rPr lang="ja-JP" altLang="en-US" dirty="0"/>
              <a:t>・修練場モード</a:t>
            </a:r>
            <a:endParaRPr lang="en-US" altLang="ja-JP" dirty="0"/>
          </a:p>
          <a:p>
            <a:endParaRPr kumimoji="1" lang="en-US" altLang="ja-JP" dirty="0"/>
          </a:p>
          <a:p>
            <a:r>
              <a:rPr lang="ja-JP" altLang="en-US" sz="2400" b="1" dirty="0"/>
              <a:t>３</a:t>
            </a:r>
            <a:r>
              <a:rPr kumimoji="1" lang="ja-JP" altLang="en-US" sz="2400" b="1" dirty="0"/>
              <a:t>・その他システム</a:t>
            </a:r>
            <a:endParaRPr lang="en-US" altLang="ja-JP" sz="2400" b="1" dirty="0"/>
          </a:p>
          <a:p>
            <a:r>
              <a:rPr kumimoji="1" lang="en-US" altLang="ja-JP" dirty="0"/>
              <a:t>	</a:t>
            </a:r>
            <a:r>
              <a:rPr kumimoji="1" lang="ja-JP" altLang="en-US" dirty="0"/>
              <a:t>・キャラ育成</a:t>
            </a:r>
            <a:endParaRPr kumimoji="1" lang="en-US" altLang="ja-JP" dirty="0"/>
          </a:p>
          <a:p>
            <a:r>
              <a:rPr kumimoji="1" lang="en-US" altLang="ja-JP" dirty="0"/>
              <a:t>	</a:t>
            </a:r>
            <a:r>
              <a:rPr kumimoji="1" lang="ja-JP" altLang="en-US" dirty="0"/>
              <a:t>・レコード確認（モンスター、戦闘記録）</a:t>
            </a:r>
            <a:endParaRPr lang="en-US" altLang="ja-JP" dirty="0"/>
          </a:p>
          <a:p>
            <a:endParaRPr kumimoji="1" lang="ja-JP" altLang="en-US" dirty="0"/>
          </a:p>
        </p:txBody>
      </p:sp>
    </p:spTree>
    <p:extLst>
      <p:ext uri="{BB962C8B-B14F-4D97-AF65-F5344CB8AC3E}">
        <p14:creationId xmlns:p14="http://schemas.microsoft.com/office/powerpoint/2010/main" val="3936966650"/>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289</TotalTime>
  <Words>185</Words>
  <Application>Microsoft Office PowerPoint</Application>
  <PresentationFormat>ワイド画面</PresentationFormat>
  <Paragraphs>62</Paragraphs>
  <Slides>7</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7</vt:i4>
      </vt:variant>
    </vt:vector>
  </HeadingPairs>
  <TitlesOfParts>
    <vt:vector size="14" baseType="lpstr">
      <vt:lpstr>HGP創英角ｺﾞｼｯｸUB</vt:lpstr>
      <vt:lpstr>HGS創英角ｺﾞｼｯｸUB</vt:lpstr>
      <vt:lpstr>游ゴシック</vt:lpstr>
      <vt:lpstr>游ゴシック Light</vt:lpstr>
      <vt:lpstr>Arial</vt:lpstr>
      <vt:lpstr>Segoe UI Black</vt:lpstr>
      <vt:lpstr>Office テーマ</vt:lpstr>
      <vt:lpstr>Duel Challenge Combat 企画概要書</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ドラスレサーガ企画概要</dc:title>
  <dc:creator>masataka</dc:creator>
  <cp:lastModifiedBy>masataka</cp:lastModifiedBy>
  <cp:revision>22</cp:revision>
  <dcterms:created xsi:type="dcterms:W3CDTF">2017-10-17T15:43:43Z</dcterms:created>
  <dcterms:modified xsi:type="dcterms:W3CDTF">2017-10-21T02:52:03Z</dcterms:modified>
</cp:coreProperties>
</file>

<file path=docProps/thumbnail.jpeg>
</file>